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131" r:id="rId3"/>
    <p:sldId id="450" r:id="rId4"/>
    <p:sldId id="2167" r:id="rId5"/>
    <p:sldId id="400" r:id="rId6"/>
    <p:sldId id="449" r:id="rId7"/>
    <p:sldId id="2191" r:id="rId8"/>
    <p:sldId id="451" r:id="rId9"/>
    <p:sldId id="2196" r:id="rId10"/>
    <p:sldId id="452" r:id="rId11"/>
    <p:sldId id="2195" r:id="rId12"/>
    <p:sldId id="2188" r:id="rId13"/>
    <p:sldId id="453" r:id="rId14"/>
    <p:sldId id="2189" r:id="rId15"/>
    <p:sldId id="454" r:id="rId16"/>
    <p:sldId id="455" r:id="rId17"/>
    <p:sldId id="456" r:id="rId18"/>
    <p:sldId id="2193" r:id="rId19"/>
    <p:sldId id="2194" r:id="rId20"/>
    <p:sldId id="457" r:id="rId21"/>
    <p:sldId id="270" r:id="rId22"/>
    <p:sldId id="260" r:id="rId23"/>
    <p:sldId id="257" r:id="rId24"/>
    <p:sldId id="259" r:id="rId25"/>
    <p:sldId id="261" r:id="rId26"/>
    <p:sldId id="262" r:id="rId27"/>
    <p:sldId id="266" r:id="rId28"/>
    <p:sldId id="268" r:id="rId29"/>
    <p:sldId id="424" r:id="rId3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2"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ECCCB-620F-4D6D-ADE4-372C03709F3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pt-BR"/>
        </a:p>
      </dgm:t>
    </dgm:pt>
    <dgm:pt modelId="{9D654E6F-5948-413C-B0A5-D5C2A78E412B}">
      <dgm:prSet phldrT="[Texto]"/>
      <dgm:spPr>
        <a:solidFill>
          <a:srgbClr val="00B050"/>
        </a:solidFill>
      </dgm:spPr>
      <dgm:t>
        <a:bodyPr/>
        <a:lstStyle/>
        <a:p>
          <a:r>
            <a:rPr lang="pt-BR" dirty="0"/>
            <a:t>Empreendedor</a:t>
          </a:r>
        </a:p>
      </dgm:t>
    </dgm:pt>
    <dgm:pt modelId="{F43C35C9-E4EE-4BF6-AC97-656F50115855}" type="parTrans" cxnId="{FD4C42E3-EA6B-489B-9274-625725665D28}">
      <dgm:prSet/>
      <dgm:spPr/>
      <dgm:t>
        <a:bodyPr/>
        <a:lstStyle/>
        <a:p>
          <a:endParaRPr lang="pt-BR"/>
        </a:p>
      </dgm:t>
    </dgm:pt>
    <dgm:pt modelId="{998E7B16-42AA-4631-A0F6-C80E346EE44D}" type="sibTrans" cxnId="{FD4C42E3-EA6B-489B-9274-625725665D28}">
      <dgm:prSet/>
      <dgm:spPr/>
      <dgm:t>
        <a:bodyPr/>
        <a:lstStyle/>
        <a:p>
          <a:endParaRPr lang="pt-BR"/>
        </a:p>
      </dgm:t>
    </dgm:pt>
    <dgm:pt modelId="{C04D6033-464B-4151-B3CE-383361684D57}">
      <dgm:prSet phldrT="[Texto]" custT="1"/>
      <dgm:spPr>
        <a:solidFill>
          <a:srgbClr val="92D050"/>
        </a:solidFill>
      </dgm:spPr>
      <dgm:t>
        <a:bodyPr/>
        <a:lstStyle/>
        <a:p>
          <a:r>
            <a:rPr lang="pt-BR" sz="2400" dirty="0"/>
            <a:t>Serviços de Saúde</a:t>
          </a:r>
        </a:p>
      </dgm:t>
    </dgm:pt>
    <dgm:pt modelId="{F86D4366-ADB0-4E59-ADB5-A6F62052B0D3}" type="parTrans" cxnId="{6CC8A2C8-C278-43FD-A832-8CC4FB7D0E62}">
      <dgm:prSet/>
      <dgm:spPr/>
      <dgm:t>
        <a:bodyPr/>
        <a:lstStyle/>
        <a:p>
          <a:endParaRPr lang="pt-BR"/>
        </a:p>
      </dgm:t>
    </dgm:pt>
    <dgm:pt modelId="{F04F83CF-41E5-4527-B528-05009B45B182}" type="sibTrans" cxnId="{6CC8A2C8-C278-43FD-A832-8CC4FB7D0E62}">
      <dgm:prSet/>
      <dgm:spPr>
        <a:solidFill>
          <a:srgbClr val="92D050"/>
        </a:solidFill>
      </dgm:spPr>
      <dgm:t>
        <a:bodyPr/>
        <a:lstStyle/>
        <a:p>
          <a:endParaRPr lang="pt-BR"/>
        </a:p>
      </dgm:t>
    </dgm:pt>
    <dgm:pt modelId="{59034D47-9DBE-4177-B19D-0C4F39D7EAAC}">
      <dgm:prSet phldrT="[Texto]" custT="1"/>
      <dgm:spPr>
        <a:solidFill>
          <a:srgbClr val="92D050"/>
        </a:solidFill>
      </dgm:spPr>
      <dgm:t>
        <a:bodyPr/>
        <a:lstStyle/>
        <a:p>
          <a:r>
            <a:rPr lang="pt-BR" sz="2000" dirty="0"/>
            <a:t>Financiadores públicos e privados</a:t>
          </a:r>
        </a:p>
      </dgm:t>
    </dgm:pt>
    <dgm:pt modelId="{4E804EAC-3B4F-4CCF-97F8-93863888FC2B}" type="parTrans" cxnId="{7DC42CDD-4E5B-4C4D-B1D8-BB000DE9D07C}">
      <dgm:prSet/>
      <dgm:spPr/>
      <dgm:t>
        <a:bodyPr/>
        <a:lstStyle/>
        <a:p>
          <a:endParaRPr lang="pt-BR"/>
        </a:p>
      </dgm:t>
    </dgm:pt>
    <dgm:pt modelId="{8E878D4C-E4BE-40D3-850F-CA0C0E475E5E}" type="sibTrans" cxnId="{7DC42CDD-4E5B-4C4D-B1D8-BB000DE9D07C}">
      <dgm:prSet/>
      <dgm:spPr>
        <a:solidFill>
          <a:srgbClr val="92D050"/>
        </a:solidFill>
      </dgm:spPr>
      <dgm:t>
        <a:bodyPr/>
        <a:lstStyle/>
        <a:p>
          <a:endParaRPr lang="pt-BR"/>
        </a:p>
      </dgm:t>
    </dgm:pt>
    <dgm:pt modelId="{08FDD849-C616-4A5F-BCE9-BBF99D9B8287}">
      <dgm:prSet phldrT="[Texto]" custT="1"/>
      <dgm:spPr>
        <a:solidFill>
          <a:srgbClr val="92D050"/>
        </a:solidFill>
      </dgm:spPr>
      <dgm:t>
        <a:bodyPr/>
        <a:lstStyle/>
        <a:p>
          <a:r>
            <a:rPr lang="pt-BR" sz="2000" dirty="0"/>
            <a:t>Profissionais de saúde</a:t>
          </a:r>
        </a:p>
      </dgm:t>
    </dgm:pt>
    <dgm:pt modelId="{B8B395B7-A9BF-4AF3-88DB-16307A33A115}" type="parTrans" cxnId="{26258779-DDA0-4E85-8321-E54B30AA4D03}">
      <dgm:prSet/>
      <dgm:spPr/>
      <dgm:t>
        <a:bodyPr/>
        <a:lstStyle/>
        <a:p>
          <a:endParaRPr lang="pt-BR"/>
        </a:p>
      </dgm:t>
    </dgm:pt>
    <dgm:pt modelId="{E2921936-9834-4EF9-9F27-4612A1478DF2}" type="sibTrans" cxnId="{26258779-DDA0-4E85-8321-E54B30AA4D03}">
      <dgm:prSet/>
      <dgm:spPr>
        <a:solidFill>
          <a:srgbClr val="92D050"/>
        </a:solidFill>
      </dgm:spPr>
      <dgm:t>
        <a:bodyPr/>
        <a:lstStyle/>
        <a:p>
          <a:endParaRPr lang="pt-BR"/>
        </a:p>
      </dgm:t>
    </dgm:pt>
    <dgm:pt modelId="{458EABF9-2D1B-4B8D-A58B-2D1D6CA31F42}">
      <dgm:prSet phldrT="[Texto]" custT="1"/>
      <dgm:spPr>
        <a:solidFill>
          <a:srgbClr val="92D050"/>
        </a:solidFill>
      </dgm:spPr>
      <dgm:t>
        <a:bodyPr/>
        <a:lstStyle/>
        <a:p>
          <a:r>
            <a:rPr lang="pt-BR" sz="2400" dirty="0"/>
            <a:t>Pacientes</a:t>
          </a:r>
        </a:p>
      </dgm:t>
    </dgm:pt>
    <dgm:pt modelId="{8228E59F-8384-4586-AFBA-3175E4822861}" type="parTrans" cxnId="{A6DB94D8-3368-4A3D-B1FE-5A3CC5CD7668}">
      <dgm:prSet/>
      <dgm:spPr/>
      <dgm:t>
        <a:bodyPr/>
        <a:lstStyle/>
        <a:p>
          <a:endParaRPr lang="pt-BR"/>
        </a:p>
      </dgm:t>
    </dgm:pt>
    <dgm:pt modelId="{ABD39961-1A2D-4CAE-873A-EA00D7C99989}" type="sibTrans" cxnId="{A6DB94D8-3368-4A3D-B1FE-5A3CC5CD7668}">
      <dgm:prSet/>
      <dgm:spPr>
        <a:solidFill>
          <a:srgbClr val="92D050"/>
        </a:solidFill>
      </dgm:spPr>
      <dgm:t>
        <a:bodyPr/>
        <a:lstStyle/>
        <a:p>
          <a:endParaRPr lang="pt-BR"/>
        </a:p>
      </dgm:t>
    </dgm:pt>
    <dgm:pt modelId="{0B600B2A-1F70-4532-A8AF-E895AEEF35C3}" type="pres">
      <dgm:prSet presAssocID="{8A7ECCCB-620F-4D6D-ADE4-372C03709F36}" presName="Name0" presStyleCnt="0">
        <dgm:presLayoutVars>
          <dgm:chMax val="1"/>
          <dgm:dir/>
          <dgm:animLvl val="ctr"/>
          <dgm:resizeHandles val="exact"/>
        </dgm:presLayoutVars>
      </dgm:prSet>
      <dgm:spPr/>
    </dgm:pt>
    <dgm:pt modelId="{AF516C72-E0DC-4A3C-99D3-D6CD3D77F82A}" type="pres">
      <dgm:prSet presAssocID="{9D654E6F-5948-413C-B0A5-D5C2A78E412B}" presName="centerShape" presStyleLbl="node0" presStyleIdx="0" presStyleCnt="1"/>
      <dgm:spPr/>
    </dgm:pt>
    <dgm:pt modelId="{C87621EC-9722-4A4B-9D64-5E046D7139D3}" type="pres">
      <dgm:prSet presAssocID="{C04D6033-464B-4151-B3CE-383361684D57}" presName="node" presStyleLbl="node1" presStyleIdx="0" presStyleCnt="4">
        <dgm:presLayoutVars>
          <dgm:bulletEnabled val="1"/>
        </dgm:presLayoutVars>
      </dgm:prSet>
      <dgm:spPr/>
    </dgm:pt>
    <dgm:pt modelId="{80FAABD4-FC48-4956-B7B0-0F0243FCD896}" type="pres">
      <dgm:prSet presAssocID="{C04D6033-464B-4151-B3CE-383361684D57}" presName="dummy" presStyleCnt="0"/>
      <dgm:spPr/>
    </dgm:pt>
    <dgm:pt modelId="{1079FF12-F938-484E-89A6-467853CB3E2E}" type="pres">
      <dgm:prSet presAssocID="{F04F83CF-41E5-4527-B528-05009B45B182}" presName="sibTrans" presStyleLbl="sibTrans2D1" presStyleIdx="0" presStyleCnt="4"/>
      <dgm:spPr/>
    </dgm:pt>
    <dgm:pt modelId="{6AEA24E4-0F20-42F5-8DBB-7DADB882CE84}" type="pres">
      <dgm:prSet presAssocID="{59034D47-9DBE-4177-B19D-0C4F39D7EAAC}" presName="node" presStyleLbl="node1" presStyleIdx="1" presStyleCnt="4" custScaleX="137667">
        <dgm:presLayoutVars>
          <dgm:bulletEnabled val="1"/>
        </dgm:presLayoutVars>
      </dgm:prSet>
      <dgm:spPr/>
    </dgm:pt>
    <dgm:pt modelId="{402E183F-65C4-41C4-AE75-2FD91F14215B}" type="pres">
      <dgm:prSet presAssocID="{59034D47-9DBE-4177-B19D-0C4F39D7EAAC}" presName="dummy" presStyleCnt="0"/>
      <dgm:spPr/>
    </dgm:pt>
    <dgm:pt modelId="{BC450EF7-28BE-4590-8F09-6EB373D89738}" type="pres">
      <dgm:prSet presAssocID="{8E878D4C-E4BE-40D3-850F-CA0C0E475E5E}" presName="sibTrans" presStyleLbl="sibTrans2D1" presStyleIdx="1" presStyleCnt="4"/>
      <dgm:spPr/>
    </dgm:pt>
    <dgm:pt modelId="{767C82D1-B164-43DC-B39D-2CBE23516011}" type="pres">
      <dgm:prSet presAssocID="{08FDD849-C616-4A5F-BCE9-BBF99D9B8287}" presName="node" presStyleLbl="node1" presStyleIdx="2" presStyleCnt="4" custScaleX="130612">
        <dgm:presLayoutVars>
          <dgm:bulletEnabled val="1"/>
        </dgm:presLayoutVars>
      </dgm:prSet>
      <dgm:spPr/>
    </dgm:pt>
    <dgm:pt modelId="{27A22CD9-B7E5-4DE2-B5AA-58830B1E7E08}" type="pres">
      <dgm:prSet presAssocID="{08FDD849-C616-4A5F-BCE9-BBF99D9B8287}" presName="dummy" presStyleCnt="0"/>
      <dgm:spPr/>
    </dgm:pt>
    <dgm:pt modelId="{53ED9E89-CA9B-4C90-AF5F-F8B40C779219}" type="pres">
      <dgm:prSet presAssocID="{E2921936-9834-4EF9-9F27-4612A1478DF2}" presName="sibTrans" presStyleLbl="sibTrans2D1" presStyleIdx="2" presStyleCnt="4"/>
      <dgm:spPr/>
    </dgm:pt>
    <dgm:pt modelId="{AF3016AF-EBC0-4864-90DE-7EB799610C2C}" type="pres">
      <dgm:prSet presAssocID="{458EABF9-2D1B-4B8D-A58B-2D1D6CA31F42}" presName="node" presStyleLbl="node1" presStyleIdx="3" presStyleCnt="4" custScaleX="135303">
        <dgm:presLayoutVars>
          <dgm:bulletEnabled val="1"/>
        </dgm:presLayoutVars>
      </dgm:prSet>
      <dgm:spPr/>
    </dgm:pt>
    <dgm:pt modelId="{98C7A87D-21E3-4A6F-91A1-2F6A4B7DE361}" type="pres">
      <dgm:prSet presAssocID="{458EABF9-2D1B-4B8D-A58B-2D1D6CA31F42}" presName="dummy" presStyleCnt="0"/>
      <dgm:spPr/>
    </dgm:pt>
    <dgm:pt modelId="{338874D4-A12C-4271-8425-0BFB3EEAEC3C}" type="pres">
      <dgm:prSet presAssocID="{ABD39961-1A2D-4CAE-873A-EA00D7C99989}" presName="sibTrans" presStyleLbl="sibTrans2D1" presStyleIdx="3" presStyleCnt="4"/>
      <dgm:spPr/>
    </dgm:pt>
  </dgm:ptLst>
  <dgm:cxnLst>
    <dgm:cxn modelId="{DAE72F03-9BDD-4160-88DC-86A9C7500713}" type="presOf" srcId="{C04D6033-464B-4151-B3CE-383361684D57}" destId="{C87621EC-9722-4A4B-9D64-5E046D7139D3}" srcOrd="0" destOrd="0" presId="urn:microsoft.com/office/officeart/2005/8/layout/radial6"/>
    <dgm:cxn modelId="{3124540B-0AAA-4A54-A695-53A3B32F6E25}" type="presOf" srcId="{08FDD849-C616-4A5F-BCE9-BBF99D9B8287}" destId="{767C82D1-B164-43DC-B39D-2CBE23516011}" srcOrd="0" destOrd="0" presId="urn:microsoft.com/office/officeart/2005/8/layout/radial6"/>
    <dgm:cxn modelId="{7126B255-702C-448B-B431-2F4DE4E8FC15}" type="presOf" srcId="{ABD39961-1A2D-4CAE-873A-EA00D7C99989}" destId="{338874D4-A12C-4271-8425-0BFB3EEAEC3C}" srcOrd="0" destOrd="0" presId="urn:microsoft.com/office/officeart/2005/8/layout/radial6"/>
    <dgm:cxn modelId="{26258779-DDA0-4E85-8321-E54B30AA4D03}" srcId="{9D654E6F-5948-413C-B0A5-D5C2A78E412B}" destId="{08FDD849-C616-4A5F-BCE9-BBF99D9B8287}" srcOrd="2" destOrd="0" parTransId="{B8B395B7-A9BF-4AF3-88DB-16307A33A115}" sibTransId="{E2921936-9834-4EF9-9F27-4612A1478DF2}"/>
    <dgm:cxn modelId="{FC625697-D987-46EC-8F77-13243D73AA65}" type="presOf" srcId="{8A7ECCCB-620F-4D6D-ADE4-372C03709F36}" destId="{0B600B2A-1F70-4532-A8AF-E895AEEF35C3}" srcOrd="0" destOrd="0" presId="urn:microsoft.com/office/officeart/2005/8/layout/radial6"/>
    <dgm:cxn modelId="{1883B4B1-2323-4B27-B199-171544866962}" type="presOf" srcId="{E2921936-9834-4EF9-9F27-4612A1478DF2}" destId="{53ED9E89-CA9B-4C90-AF5F-F8B40C779219}" srcOrd="0" destOrd="0" presId="urn:microsoft.com/office/officeart/2005/8/layout/radial6"/>
    <dgm:cxn modelId="{6CC8A2C8-C278-43FD-A832-8CC4FB7D0E62}" srcId="{9D654E6F-5948-413C-B0A5-D5C2A78E412B}" destId="{C04D6033-464B-4151-B3CE-383361684D57}" srcOrd="0" destOrd="0" parTransId="{F86D4366-ADB0-4E59-ADB5-A6F62052B0D3}" sibTransId="{F04F83CF-41E5-4527-B528-05009B45B182}"/>
    <dgm:cxn modelId="{CD337ACD-3320-4E3E-8BDE-23AFD8718E5B}" type="presOf" srcId="{F04F83CF-41E5-4527-B528-05009B45B182}" destId="{1079FF12-F938-484E-89A6-467853CB3E2E}" srcOrd="0" destOrd="0" presId="urn:microsoft.com/office/officeart/2005/8/layout/radial6"/>
    <dgm:cxn modelId="{3A9D41D8-8A37-45DB-A9ED-B3CAC409BFEE}" type="presOf" srcId="{8E878D4C-E4BE-40D3-850F-CA0C0E475E5E}" destId="{BC450EF7-28BE-4590-8F09-6EB373D89738}" srcOrd="0" destOrd="0" presId="urn:microsoft.com/office/officeart/2005/8/layout/radial6"/>
    <dgm:cxn modelId="{E40275D8-01BE-4206-8700-64F6D0DB2587}" type="presOf" srcId="{59034D47-9DBE-4177-B19D-0C4F39D7EAAC}" destId="{6AEA24E4-0F20-42F5-8DBB-7DADB882CE84}" srcOrd="0" destOrd="0" presId="urn:microsoft.com/office/officeart/2005/8/layout/radial6"/>
    <dgm:cxn modelId="{A6DB94D8-3368-4A3D-B1FE-5A3CC5CD7668}" srcId="{9D654E6F-5948-413C-B0A5-D5C2A78E412B}" destId="{458EABF9-2D1B-4B8D-A58B-2D1D6CA31F42}" srcOrd="3" destOrd="0" parTransId="{8228E59F-8384-4586-AFBA-3175E4822861}" sibTransId="{ABD39961-1A2D-4CAE-873A-EA00D7C99989}"/>
    <dgm:cxn modelId="{7DC42CDD-4E5B-4C4D-B1D8-BB000DE9D07C}" srcId="{9D654E6F-5948-413C-B0A5-D5C2A78E412B}" destId="{59034D47-9DBE-4177-B19D-0C4F39D7EAAC}" srcOrd="1" destOrd="0" parTransId="{4E804EAC-3B4F-4CCF-97F8-93863888FC2B}" sibTransId="{8E878D4C-E4BE-40D3-850F-CA0C0E475E5E}"/>
    <dgm:cxn modelId="{FD4C42E3-EA6B-489B-9274-625725665D28}" srcId="{8A7ECCCB-620F-4D6D-ADE4-372C03709F36}" destId="{9D654E6F-5948-413C-B0A5-D5C2A78E412B}" srcOrd="0" destOrd="0" parTransId="{F43C35C9-E4EE-4BF6-AC97-656F50115855}" sibTransId="{998E7B16-42AA-4631-A0F6-C80E346EE44D}"/>
    <dgm:cxn modelId="{D13BEFE9-DD0C-4F1E-9120-8B89DB0DF835}" type="presOf" srcId="{458EABF9-2D1B-4B8D-A58B-2D1D6CA31F42}" destId="{AF3016AF-EBC0-4864-90DE-7EB799610C2C}" srcOrd="0" destOrd="0" presId="urn:microsoft.com/office/officeart/2005/8/layout/radial6"/>
    <dgm:cxn modelId="{B35844FD-FA1E-40EE-93E8-D5D5E9E75A3C}" type="presOf" srcId="{9D654E6F-5948-413C-B0A5-D5C2A78E412B}" destId="{AF516C72-E0DC-4A3C-99D3-D6CD3D77F82A}" srcOrd="0" destOrd="0" presId="urn:microsoft.com/office/officeart/2005/8/layout/radial6"/>
    <dgm:cxn modelId="{1488C3C9-F0F2-4398-852B-960AB751E152}" type="presParOf" srcId="{0B600B2A-1F70-4532-A8AF-E895AEEF35C3}" destId="{AF516C72-E0DC-4A3C-99D3-D6CD3D77F82A}" srcOrd="0" destOrd="0" presId="urn:microsoft.com/office/officeart/2005/8/layout/radial6"/>
    <dgm:cxn modelId="{7B5206BA-84A0-455C-B814-BD8FE203520F}" type="presParOf" srcId="{0B600B2A-1F70-4532-A8AF-E895AEEF35C3}" destId="{C87621EC-9722-4A4B-9D64-5E046D7139D3}" srcOrd="1" destOrd="0" presId="urn:microsoft.com/office/officeart/2005/8/layout/radial6"/>
    <dgm:cxn modelId="{FD4CB891-5A47-4C79-B758-0E71A856F1C8}" type="presParOf" srcId="{0B600B2A-1F70-4532-A8AF-E895AEEF35C3}" destId="{80FAABD4-FC48-4956-B7B0-0F0243FCD896}" srcOrd="2" destOrd="0" presId="urn:microsoft.com/office/officeart/2005/8/layout/radial6"/>
    <dgm:cxn modelId="{D47684A2-6497-47C3-B23E-7229CED23BD2}" type="presParOf" srcId="{0B600B2A-1F70-4532-A8AF-E895AEEF35C3}" destId="{1079FF12-F938-484E-89A6-467853CB3E2E}" srcOrd="3" destOrd="0" presId="urn:microsoft.com/office/officeart/2005/8/layout/radial6"/>
    <dgm:cxn modelId="{2B0F326E-9409-4684-9B4B-E2B1E76C6DEC}" type="presParOf" srcId="{0B600B2A-1F70-4532-A8AF-E895AEEF35C3}" destId="{6AEA24E4-0F20-42F5-8DBB-7DADB882CE84}" srcOrd="4" destOrd="0" presId="urn:microsoft.com/office/officeart/2005/8/layout/radial6"/>
    <dgm:cxn modelId="{1C1DE467-DC94-4E02-9B2B-F15A29515041}" type="presParOf" srcId="{0B600B2A-1F70-4532-A8AF-E895AEEF35C3}" destId="{402E183F-65C4-41C4-AE75-2FD91F14215B}" srcOrd="5" destOrd="0" presId="urn:microsoft.com/office/officeart/2005/8/layout/radial6"/>
    <dgm:cxn modelId="{B71257A8-2BAD-4CAA-A366-86468E7B7C89}" type="presParOf" srcId="{0B600B2A-1F70-4532-A8AF-E895AEEF35C3}" destId="{BC450EF7-28BE-4590-8F09-6EB373D89738}" srcOrd="6" destOrd="0" presId="urn:microsoft.com/office/officeart/2005/8/layout/radial6"/>
    <dgm:cxn modelId="{94D73C4B-6140-455C-86F2-FAA03378ABC4}" type="presParOf" srcId="{0B600B2A-1F70-4532-A8AF-E895AEEF35C3}" destId="{767C82D1-B164-43DC-B39D-2CBE23516011}" srcOrd="7" destOrd="0" presId="urn:microsoft.com/office/officeart/2005/8/layout/radial6"/>
    <dgm:cxn modelId="{C41F8B14-3934-4305-84C4-2EA3956918EF}" type="presParOf" srcId="{0B600B2A-1F70-4532-A8AF-E895AEEF35C3}" destId="{27A22CD9-B7E5-4DE2-B5AA-58830B1E7E08}" srcOrd="8" destOrd="0" presId="urn:microsoft.com/office/officeart/2005/8/layout/radial6"/>
    <dgm:cxn modelId="{444702B7-9C34-42D4-B899-393110521653}" type="presParOf" srcId="{0B600B2A-1F70-4532-A8AF-E895AEEF35C3}" destId="{53ED9E89-CA9B-4C90-AF5F-F8B40C779219}" srcOrd="9" destOrd="0" presId="urn:microsoft.com/office/officeart/2005/8/layout/radial6"/>
    <dgm:cxn modelId="{095AFD1A-6F35-43EA-9CAC-962D186E099A}" type="presParOf" srcId="{0B600B2A-1F70-4532-A8AF-E895AEEF35C3}" destId="{AF3016AF-EBC0-4864-90DE-7EB799610C2C}" srcOrd="10" destOrd="0" presId="urn:microsoft.com/office/officeart/2005/8/layout/radial6"/>
    <dgm:cxn modelId="{00168C57-C138-495C-B535-BABD777559A3}" type="presParOf" srcId="{0B600B2A-1F70-4532-A8AF-E895AEEF35C3}" destId="{98C7A87D-21E3-4A6F-91A1-2F6A4B7DE361}" srcOrd="11" destOrd="0" presId="urn:microsoft.com/office/officeart/2005/8/layout/radial6"/>
    <dgm:cxn modelId="{D4E34F57-68D4-4CB0-8D62-5A0FDEADB108}" type="presParOf" srcId="{0B600B2A-1F70-4532-A8AF-E895AEEF35C3}" destId="{338874D4-A12C-4271-8425-0BFB3EEAEC3C}"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874D4-A12C-4271-8425-0BFB3EEAEC3C}">
      <dsp:nvSpPr>
        <dsp:cNvPr id="0" name=""/>
        <dsp:cNvSpPr/>
      </dsp:nvSpPr>
      <dsp:spPr>
        <a:xfrm>
          <a:off x="2308665" y="721148"/>
          <a:ext cx="4817824" cy="4817824"/>
        </a:xfrm>
        <a:prstGeom prst="blockArc">
          <a:avLst>
            <a:gd name="adj1" fmla="val 10800000"/>
            <a:gd name="adj2" fmla="val 1620000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53ED9E89-CA9B-4C90-AF5F-F8B40C779219}">
      <dsp:nvSpPr>
        <dsp:cNvPr id="0" name=""/>
        <dsp:cNvSpPr/>
      </dsp:nvSpPr>
      <dsp:spPr>
        <a:xfrm>
          <a:off x="2308665" y="721148"/>
          <a:ext cx="4817824" cy="4817824"/>
        </a:xfrm>
        <a:prstGeom prst="blockArc">
          <a:avLst>
            <a:gd name="adj1" fmla="val 5400000"/>
            <a:gd name="adj2" fmla="val 1080000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BC450EF7-28BE-4590-8F09-6EB373D89738}">
      <dsp:nvSpPr>
        <dsp:cNvPr id="0" name=""/>
        <dsp:cNvSpPr/>
      </dsp:nvSpPr>
      <dsp:spPr>
        <a:xfrm>
          <a:off x="2308665" y="721148"/>
          <a:ext cx="4817824" cy="4817824"/>
        </a:xfrm>
        <a:prstGeom prst="blockArc">
          <a:avLst>
            <a:gd name="adj1" fmla="val 0"/>
            <a:gd name="adj2" fmla="val 540000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079FF12-F938-484E-89A6-467853CB3E2E}">
      <dsp:nvSpPr>
        <dsp:cNvPr id="0" name=""/>
        <dsp:cNvSpPr/>
      </dsp:nvSpPr>
      <dsp:spPr>
        <a:xfrm>
          <a:off x="2308665" y="721148"/>
          <a:ext cx="4817824" cy="4817824"/>
        </a:xfrm>
        <a:prstGeom prst="blockArc">
          <a:avLst>
            <a:gd name="adj1" fmla="val 16200000"/>
            <a:gd name="adj2" fmla="val 0"/>
            <a:gd name="adj3" fmla="val 4636"/>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AF516C72-E0DC-4A3C-99D3-D6CD3D77F82A}">
      <dsp:nvSpPr>
        <dsp:cNvPr id="0" name=""/>
        <dsp:cNvSpPr/>
      </dsp:nvSpPr>
      <dsp:spPr>
        <a:xfrm>
          <a:off x="3609747" y="2022230"/>
          <a:ext cx="2215661" cy="221566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BR" sz="1900" kern="1200" dirty="0"/>
            <a:t>Empreendedor</a:t>
          </a:r>
        </a:p>
      </dsp:txBody>
      <dsp:txXfrm>
        <a:off x="3934223" y="2346706"/>
        <a:ext cx="1566709" cy="1566709"/>
      </dsp:txXfrm>
    </dsp:sp>
    <dsp:sp modelId="{C87621EC-9722-4A4B-9D64-5E046D7139D3}">
      <dsp:nvSpPr>
        <dsp:cNvPr id="0" name=""/>
        <dsp:cNvSpPr/>
      </dsp:nvSpPr>
      <dsp:spPr>
        <a:xfrm>
          <a:off x="3942096" y="1501"/>
          <a:ext cx="1550963" cy="1550963"/>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kern="1200" dirty="0"/>
            <a:t>Serviços de Saúde</a:t>
          </a:r>
        </a:p>
      </dsp:txBody>
      <dsp:txXfrm>
        <a:off x="4169229" y="228634"/>
        <a:ext cx="1096697" cy="1096697"/>
      </dsp:txXfrm>
    </dsp:sp>
    <dsp:sp modelId="{6AEA24E4-0F20-42F5-8DBB-7DADB882CE84}">
      <dsp:nvSpPr>
        <dsp:cNvPr id="0" name=""/>
        <dsp:cNvSpPr/>
      </dsp:nvSpPr>
      <dsp:spPr>
        <a:xfrm>
          <a:off x="6003073" y="2354579"/>
          <a:ext cx="2135164" cy="1550963"/>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Financiadores públicos e privados</a:t>
          </a:r>
        </a:p>
      </dsp:txBody>
      <dsp:txXfrm>
        <a:off x="6315761" y="2581712"/>
        <a:ext cx="1509788" cy="1096697"/>
      </dsp:txXfrm>
    </dsp:sp>
    <dsp:sp modelId="{767C82D1-B164-43DC-B39D-2CBE23516011}">
      <dsp:nvSpPr>
        <dsp:cNvPr id="0" name=""/>
        <dsp:cNvSpPr/>
      </dsp:nvSpPr>
      <dsp:spPr>
        <a:xfrm>
          <a:off x="3704706" y="4707657"/>
          <a:ext cx="2025743" cy="1550963"/>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kern="1200" dirty="0"/>
            <a:t>Profissionais de saúde</a:t>
          </a:r>
        </a:p>
      </dsp:txBody>
      <dsp:txXfrm>
        <a:off x="4001369" y="4934790"/>
        <a:ext cx="1432417" cy="1096697"/>
      </dsp:txXfrm>
    </dsp:sp>
    <dsp:sp modelId="{AF3016AF-EBC0-4864-90DE-7EB799610C2C}">
      <dsp:nvSpPr>
        <dsp:cNvPr id="0" name=""/>
        <dsp:cNvSpPr/>
      </dsp:nvSpPr>
      <dsp:spPr>
        <a:xfrm>
          <a:off x="1315250" y="2354579"/>
          <a:ext cx="2098499" cy="1550963"/>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pt-BR" sz="2400" kern="1200" dirty="0"/>
            <a:t>Pacientes</a:t>
          </a:r>
        </a:p>
      </dsp:txBody>
      <dsp:txXfrm>
        <a:off x="1622568" y="2581712"/>
        <a:ext cx="1483863" cy="109669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436CF-D227-45AF-AE9A-6A4AA018D6C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743AE3F-546E-49AE-A2C6-98F541B3B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E3FBAC33-285F-4100-96D1-E90264D7C7E9}"/>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7FCF72DF-34B5-47B0-A765-DD2FA28C5C9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534AAE4-B317-483C-8033-BD8E1D88C86A}"/>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3519906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A814F-7FD7-46E3-97AD-4B488E1DF9D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3B80D64-0A6C-4231-B272-4B1AD054CFD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B4BC0A7-3ABE-4AE9-B0B9-9827967E7A47}"/>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FCAD3E36-E201-4734-95EF-5977DC93A7A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BAF118-935A-4233-87B8-EB28A25DE186}"/>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299673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6DA0FCF-C7B1-4196-BEF2-28B01F677700}"/>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697EC2F-69C8-4C35-A00C-4C685FD0294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09828F0-6664-43B8-B06B-0240A38CED4A}"/>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816C56C9-0F9C-4E2C-B585-F500D4450B0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7FAADA5-1CC4-4433-B769-3A18AEFB63DD}"/>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1240363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74A6C-0832-4BD0-8E90-69B3D8DDCF1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84CC8C0-3FF3-4B55-A6FD-B1D76AF7C56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89F1381-9185-4380-8FC2-3CC670F9D335}"/>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6F30ACD4-1B8B-46F5-B13C-C7744C9687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34A4331-821C-4740-B150-C196FF97D697}"/>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48625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1831CC-CD27-41A3-9F4E-D7C9D62AFB9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D484860-B4F0-4281-B472-18F863B6C0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D42CF72-BA98-43C0-95C3-3C3707C2B2F8}"/>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2691CBD7-A0E3-4F67-95D1-543E9CCD0F6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9173277-0E6C-4947-B7BF-02F4C5ECD173}"/>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335576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5585E-1288-40EF-B05C-08ABDBB2EDD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37ECBB3-FF23-4D4C-85AE-2D38E1B49A0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D45E15D-4F72-4853-811D-DD4C10A5B080}"/>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42D6D26-67AE-4068-ABD9-131D27E78947}"/>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6" name="Espaço Reservado para Rodapé 5">
            <a:extLst>
              <a:ext uri="{FF2B5EF4-FFF2-40B4-BE49-F238E27FC236}">
                <a16:creationId xmlns:a16="http://schemas.microsoft.com/office/drawing/2014/main" id="{98D30E24-3403-4D6E-BB4B-DE85EDF2B4E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619E4D1-C6C6-4B7A-8A0B-68C7611591F6}"/>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1242561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09BB1-513D-4D3D-9EBF-6D89190F2D6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65AF556-26CF-4A29-BA68-9E79123B9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218DB53A-48C2-4F9D-B185-A2A78C08CF8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9FF3E14-2A04-43DA-9146-977DC1C8E2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FDDD205-E60F-4976-8205-9579004A485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FCCA0D7-EF1C-4AF2-AD79-9D400AAB3E1B}"/>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8" name="Espaço Reservado para Rodapé 7">
            <a:extLst>
              <a:ext uri="{FF2B5EF4-FFF2-40B4-BE49-F238E27FC236}">
                <a16:creationId xmlns:a16="http://schemas.microsoft.com/office/drawing/2014/main" id="{330FDC6F-68E0-42EF-AF7F-A96E487F1C7D}"/>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D4F0149-604E-4C79-A605-8AE9B4D371C2}"/>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837300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6763A4-9269-4BDA-95A9-05F6DAD5575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0BAD81E5-66FD-4FA1-8DC0-41AA9949FEFE}"/>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4" name="Espaço Reservado para Rodapé 3">
            <a:extLst>
              <a:ext uri="{FF2B5EF4-FFF2-40B4-BE49-F238E27FC236}">
                <a16:creationId xmlns:a16="http://schemas.microsoft.com/office/drawing/2014/main" id="{002EF415-6118-43C1-9F24-43DB7F9B049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C84A048-B421-4987-ACC4-2CBC2457A3FF}"/>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79801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2334C75-9F97-413D-85C0-40518CFA0B4D}"/>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3" name="Espaço Reservado para Rodapé 2">
            <a:extLst>
              <a:ext uri="{FF2B5EF4-FFF2-40B4-BE49-F238E27FC236}">
                <a16:creationId xmlns:a16="http://schemas.microsoft.com/office/drawing/2014/main" id="{AD1D82F3-C5DC-4EFA-BADC-C3B8C4ED853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7D54043-A7EB-4BD9-8001-941CACF74F73}"/>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8302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2C428-6E37-4B5B-AFB9-D5AE99AC129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02FA690-FB24-4CD6-A3FB-5C84FBAE1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FE06F21-18A4-4A3E-87BD-333DC1C34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EC6A080-3035-4C10-8ABD-9E3891FDE675}"/>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6" name="Espaço Reservado para Rodapé 5">
            <a:extLst>
              <a:ext uri="{FF2B5EF4-FFF2-40B4-BE49-F238E27FC236}">
                <a16:creationId xmlns:a16="http://schemas.microsoft.com/office/drawing/2014/main" id="{35122D61-9481-40E5-9F1D-B0A5BA898FA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F6656F6-BF68-42CE-BF92-00986B81DCFE}"/>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30051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1B073-5FD9-481D-97D7-AAA623A5C49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6E9AAFD-59CD-4AFD-978D-6DB023496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BB803CA-E173-4813-804D-1C14B682D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E01C038-D222-4D30-AB6B-3039FC3A5962}"/>
              </a:ext>
            </a:extLst>
          </p:cNvPr>
          <p:cNvSpPr>
            <a:spLocks noGrp="1"/>
          </p:cNvSpPr>
          <p:nvPr>
            <p:ph type="dt" sz="half" idx="10"/>
          </p:nvPr>
        </p:nvSpPr>
        <p:spPr/>
        <p:txBody>
          <a:bodyPr/>
          <a:lstStyle/>
          <a:p>
            <a:fld id="{BC8934DA-0DF3-4B7D-BE62-36CFF7288D85}" type="datetimeFigureOut">
              <a:rPr lang="pt-BR" smtClean="0"/>
              <a:t>22/10/2020</a:t>
            </a:fld>
            <a:endParaRPr lang="pt-BR"/>
          </a:p>
        </p:txBody>
      </p:sp>
      <p:sp>
        <p:nvSpPr>
          <p:cNvPr id="6" name="Espaço Reservado para Rodapé 5">
            <a:extLst>
              <a:ext uri="{FF2B5EF4-FFF2-40B4-BE49-F238E27FC236}">
                <a16:creationId xmlns:a16="http://schemas.microsoft.com/office/drawing/2014/main" id="{1382FEF0-03B5-411E-98AB-EB3B17F489A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57FEE2F-AD1B-4FF1-8222-55C695C9F02F}"/>
              </a:ext>
            </a:extLst>
          </p:cNvPr>
          <p:cNvSpPr>
            <a:spLocks noGrp="1"/>
          </p:cNvSpPr>
          <p:nvPr>
            <p:ph type="sldNum" sz="quarter" idx="12"/>
          </p:nvPr>
        </p:nvSpPr>
        <p:spPr/>
        <p:txBody>
          <a:bodyPr/>
          <a:lstStyle/>
          <a:p>
            <a:fld id="{65E78547-8DF1-46BE-8055-A56463927440}" type="slidenum">
              <a:rPr lang="pt-BR" smtClean="0"/>
              <a:t>‹nº›</a:t>
            </a:fld>
            <a:endParaRPr lang="pt-BR"/>
          </a:p>
        </p:txBody>
      </p:sp>
    </p:spTree>
    <p:extLst>
      <p:ext uri="{BB962C8B-B14F-4D97-AF65-F5344CB8AC3E}">
        <p14:creationId xmlns:p14="http://schemas.microsoft.com/office/powerpoint/2010/main" val="239750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7441BCF-DCAA-421E-8E0B-DE8ED5106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CB5B8667-417E-443A-ACAF-5D49C22452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52FDD6-6A20-4C2F-B06E-A2ECF88A32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934DA-0DF3-4B7D-BE62-36CFF7288D85}" type="datetimeFigureOut">
              <a:rPr lang="pt-BR" smtClean="0"/>
              <a:t>22/10/2020</a:t>
            </a:fld>
            <a:endParaRPr lang="pt-BR"/>
          </a:p>
        </p:txBody>
      </p:sp>
      <p:sp>
        <p:nvSpPr>
          <p:cNvPr id="5" name="Espaço Reservado para Rodapé 4">
            <a:extLst>
              <a:ext uri="{FF2B5EF4-FFF2-40B4-BE49-F238E27FC236}">
                <a16:creationId xmlns:a16="http://schemas.microsoft.com/office/drawing/2014/main" id="{C743E928-6550-442E-968F-6572FE117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D00AFBB-0A22-4BBE-881F-4F2627B3C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8547-8DF1-46BE-8055-A56463927440}" type="slidenum">
              <a:rPr lang="pt-BR" smtClean="0"/>
              <a:t>‹nº›</a:t>
            </a:fld>
            <a:endParaRPr lang="pt-BR"/>
          </a:p>
        </p:txBody>
      </p:sp>
    </p:spTree>
    <p:extLst>
      <p:ext uri="{BB962C8B-B14F-4D97-AF65-F5344CB8AC3E}">
        <p14:creationId xmlns:p14="http://schemas.microsoft.com/office/powerpoint/2010/main" val="3771222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medium.com/@Unfoldlabs/5-tech-trends-that-will-disrupt-healthcare-in-2020-7b4c2103324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reenitadas/2016/10/11/healthcare-2025-ten-top-technologies-that-will-transform-the-industry/#46e7e7053e18"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mailto:dirceu.barbano@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1">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ixaDeTexto 5">
            <a:extLst>
              <a:ext uri="{FF2B5EF4-FFF2-40B4-BE49-F238E27FC236}">
                <a16:creationId xmlns:a16="http://schemas.microsoft.com/office/drawing/2014/main" id="{0422D970-57C9-49AA-B73E-6BACB181D788}"/>
              </a:ext>
            </a:extLst>
          </p:cNvPr>
          <p:cNvSpPr txBox="1"/>
          <p:nvPr/>
        </p:nvSpPr>
        <p:spPr>
          <a:xfrm>
            <a:off x="1524000" y="4370227"/>
            <a:ext cx="9144000" cy="119313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a:latin typeface="+mj-lt"/>
                <a:ea typeface="+mj-ea"/>
                <a:cs typeface="+mj-cs"/>
              </a:rPr>
              <a:t>O mercado de Inovação e saúde no Brasil e no mundo:</a:t>
            </a:r>
          </a:p>
          <a:p>
            <a:pPr algn="ctr">
              <a:lnSpc>
                <a:spcPct val="90000"/>
              </a:lnSpc>
              <a:spcBef>
                <a:spcPct val="0"/>
              </a:spcBef>
              <a:spcAft>
                <a:spcPts val="600"/>
              </a:spcAft>
            </a:pPr>
            <a:r>
              <a:rPr lang="en-US" sz="3100">
                <a:latin typeface="+mj-lt"/>
                <a:ea typeface="+mj-ea"/>
                <a:cs typeface="+mj-cs"/>
              </a:rPr>
              <a:t>desafios e perspectivas</a:t>
            </a:r>
          </a:p>
        </p:txBody>
      </p:sp>
      <p:pic>
        <p:nvPicPr>
          <p:cNvPr id="7" name="Picture 2" descr="Hackmed - Vídeo Oficial Hackmed Conference &amp; Health Hackathon 2020 |  Facebook">
            <a:extLst>
              <a:ext uri="{FF2B5EF4-FFF2-40B4-BE49-F238E27FC236}">
                <a16:creationId xmlns:a16="http://schemas.microsoft.com/office/drawing/2014/main" id="{AC7C3A8F-F9BF-47D8-A945-4143C10EC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48" b="11101"/>
          <a:stretch/>
        </p:blipFill>
        <p:spPr bwMode="auto">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34FB1FF-1C04-4849-B42C-06BD4C5D9412}"/>
              </a:ext>
            </a:extLst>
          </p:cNvPr>
          <p:cNvSpPr txBox="1"/>
          <p:nvPr/>
        </p:nvSpPr>
        <p:spPr>
          <a:xfrm>
            <a:off x="9270608" y="5631819"/>
            <a:ext cx="2565831" cy="400110"/>
          </a:xfrm>
          <a:prstGeom prst="rect">
            <a:avLst/>
          </a:prstGeom>
          <a:noFill/>
        </p:spPr>
        <p:txBody>
          <a:bodyPr wrap="none" rtlCol="0">
            <a:spAutoFit/>
          </a:bodyPr>
          <a:lstStyle/>
          <a:p>
            <a:pPr>
              <a:spcAft>
                <a:spcPts val="600"/>
              </a:spcAft>
            </a:pPr>
            <a:r>
              <a:rPr lang="pt-BR" sz="2000" dirty="0"/>
              <a:t>22 de outubro de 2020</a:t>
            </a:r>
          </a:p>
        </p:txBody>
      </p:sp>
    </p:spTree>
    <p:extLst>
      <p:ext uri="{BB962C8B-B14F-4D97-AF65-F5344CB8AC3E}">
        <p14:creationId xmlns:p14="http://schemas.microsoft.com/office/powerpoint/2010/main" val="254896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4" name="Retângulo 3">
            <a:extLst>
              <a:ext uri="{FF2B5EF4-FFF2-40B4-BE49-F238E27FC236}">
                <a16:creationId xmlns:a16="http://schemas.microsoft.com/office/drawing/2014/main" id="{788ED260-65B3-D54D-A5A3-D2133E8FA72B}"/>
              </a:ext>
            </a:extLst>
          </p:cNvPr>
          <p:cNvSpPr/>
          <p:nvPr/>
        </p:nvSpPr>
        <p:spPr>
          <a:xfrm>
            <a:off x="1046923" y="2122778"/>
            <a:ext cx="10495722" cy="1631216"/>
          </a:xfrm>
          <a:prstGeom prst="rect">
            <a:avLst/>
          </a:prstGeom>
        </p:spPr>
        <p:txBody>
          <a:bodyPr wrap="square">
            <a:spAutoFit/>
          </a:bodyPr>
          <a:lstStyle/>
          <a:p>
            <a:pPr marL="342900" indent="-342900">
              <a:buFont typeface="Arial" panose="020B0604020202020204" pitchFamily="34" charset="0"/>
              <a:buChar char="•"/>
            </a:pPr>
            <a:r>
              <a:rPr lang="pt-BR" sz="2000" b="0" i="0" dirty="0">
                <a:effectLst/>
                <a:latin typeface="medium-content-serif-font"/>
              </a:rPr>
              <a:t>O mercado de TI para saúde deve ser de US $ 390,7 bilhões em 2024.</a:t>
            </a:r>
          </a:p>
          <a:p>
            <a:pPr marL="342900" indent="-342900">
              <a:buFont typeface="Arial" panose="020B0604020202020204" pitchFamily="34" charset="0"/>
              <a:buChar char="•"/>
            </a:pPr>
            <a:r>
              <a:rPr lang="pt-BR" sz="2000" dirty="0">
                <a:latin typeface="medium-content-serif-font"/>
              </a:rPr>
              <a:t>E</a:t>
            </a:r>
            <a:r>
              <a:rPr lang="pt-BR" sz="2000" b="0" i="0" dirty="0">
                <a:effectLst/>
                <a:latin typeface="medium-content-serif-font"/>
              </a:rPr>
              <a:t>stá crescendo a uma taxa mais rápida do que o PIB da maioria dos países. </a:t>
            </a:r>
          </a:p>
          <a:p>
            <a:pPr marL="342900" indent="-342900">
              <a:buFont typeface="Arial" panose="020B0604020202020204" pitchFamily="34" charset="0"/>
              <a:buChar char="•"/>
            </a:pPr>
            <a:r>
              <a:rPr lang="pt-BR" sz="2000" b="0" i="0" dirty="0">
                <a:effectLst/>
                <a:latin typeface="medium-content-serif-font"/>
              </a:rPr>
              <a:t>Custa quase US $ 250 bilhões para processar 30 bilhões de transações de saúde a cada ano. </a:t>
            </a:r>
          </a:p>
          <a:p>
            <a:pPr marL="342900" indent="-342900">
              <a:buFont typeface="Arial" panose="020B0604020202020204" pitchFamily="34" charset="0"/>
              <a:buChar char="•"/>
            </a:pPr>
            <a:r>
              <a:rPr lang="pt-BR" sz="2000" b="0" i="0" dirty="0">
                <a:effectLst/>
                <a:latin typeface="medium-content-serif-font"/>
              </a:rPr>
              <a:t>Os gastos com saúde para os EUA são projetados em US $ 5,4 trilhões em 2024 (19,6% do PIB).</a:t>
            </a:r>
          </a:p>
          <a:p>
            <a:pPr marL="342900" indent="-342900">
              <a:buFont typeface="Arial" panose="020B0604020202020204" pitchFamily="34" charset="0"/>
              <a:buChar char="•"/>
            </a:pPr>
            <a:r>
              <a:rPr lang="pt-BR" sz="2000" b="0" i="0" dirty="0">
                <a:effectLst/>
                <a:latin typeface="medium-content-serif-font"/>
              </a:rPr>
              <a:t>O sistema de saúde é um sistema complexo e resistente a mudanças em grande escala.</a:t>
            </a:r>
          </a:p>
        </p:txBody>
      </p:sp>
      <p:sp>
        <p:nvSpPr>
          <p:cNvPr id="6" name="CaixaDeTexto 5">
            <a:extLst>
              <a:ext uri="{FF2B5EF4-FFF2-40B4-BE49-F238E27FC236}">
                <a16:creationId xmlns:a16="http://schemas.microsoft.com/office/drawing/2014/main" id="{E21E0F9B-2B60-474D-9906-A768C9158999}"/>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
        <p:nvSpPr>
          <p:cNvPr id="7" name="Retângulo 6">
            <a:extLst>
              <a:ext uri="{FF2B5EF4-FFF2-40B4-BE49-F238E27FC236}">
                <a16:creationId xmlns:a16="http://schemas.microsoft.com/office/drawing/2014/main" id="{82F36F4D-A696-9045-8F63-B0B615921330}"/>
              </a:ext>
            </a:extLst>
          </p:cNvPr>
          <p:cNvSpPr/>
          <p:nvPr/>
        </p:nvSpPr>
        <p:spPr>
          <a:xfrm>
            <a:off x="414924" y="5859928"/>
            <a:ext cx="10946297" cy="307777"/>
          </a:xfrm>
          <a:prstGeom prst="rect">
            <a:avLst/>
          </a:prstGeom>
        </p:spPr>
        <p:txBody>
          <a:bodyPr wrap="square">
            <a:spAutoFit/>
          </a:bodyPr>
          <a:lstStyle/>
          <a:p>
            <a:r>
              <a:rPr lang="pt-BR" sz="1400" dirty="0">
                <a:hlinkClick r:id="rId2"/>
              </a:rPr>
              <a:t>https://medium.com/@Unfoldlabs/5-tech-trends-that-will-disrupt-healthcare-in-2020-7b4c2103324e</a:t>
            </a:r>
            <a:endParaRPr lang="pt-BR" sz="1400" dirty="0"/>
          </a:p>
        </p:txBody>
      </p:sp>
    </p:spTree>
    <p:extLst>
      <p:ext uri="{BB962C8B-B14F-4D97-AF65-F5344CB8AC3E}">
        <p14:creationId xmlns:p14="http://schemas.microsoft.com/office/powerpoint/2010/main" val="190623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4" name="Retângulo 3">
            <a:extLst>
              <a:ext uri="{FF2B5EF4-FFF2-40B4-BE49-F238E27FC236}">
                <a16:creationId xmlns:a16="http://schemas.microsoft.com/office/drawing/2014/main" id="{788ED260-65B3-D54D-A5A3-D2133E8FA72B}"/>
              </a:ext>
            </a:extLst>
          </p:cNvPr>
          <p:cNvSpPr/>
          <p:nvPr/>
        </p:nvSpPr>
        <p:spPr>
          <a:xfrm>
            <a:off x="848141" y="1228397"/>
            <a:ext cx="10694504" cy="4770537"/>
          </a:xfrm>
          <a:prstGeom prst="rect">
            <a:avLst/>
          </a:prstGeom>
        </p:spPr>
        <p:txBody>
          <a:bodyPr wrap="square">
            <a:spAutoFit/>
          </a:bodyPr>
          <a:lstStyle/>
          <a:p>
            <a:r>
              <a:rPr lang="pt-BR" sz="2400" dirty="0">
                <a:latin typeface="medium-content-sans-serif-font"/>
              </a:rPr>
              <a:t>Tendência 1: Internet das coisas (</a:t>
            </a:r>
            <a:r>
              <a:rPr lang="pt-BR" sz="2400" dirty="0" err="1">
                <a:latin typeface="medium-content-sans-serif-font"/>
              </a:rPr>
              <a:t>IoT</a:t>
            </a:r>
            <a:r>
              <a:rPr lang="pt-BR" sz="2400" dirty="0">
                <a:latin typeface="medium-content-sans-serif-font"/>
              </a:rPr>
              <a:t>)</a:t>
            </a:r>
          </a:p>
          <a:p>
            <a:endParaRPr lang="pt-BR" sz="2000" dirty="0">
              <a:latin typeface="medium-content-sans-serif-font"/>
            </a:endParaRPr>
          </a:p>
          <a:p>
            <a:r>
              <a:rPr lang="pt-BR" sz="2000" dirty="0">
                <a:latin typeface="medium-content-sans-serif-font"/>
              </a:rPr>
              <a:t>A </a:t>
            </a:r>
            <a:r>
              <a:rPr lang="pt-BR" sz="2000" dirty="0" err="1">
                <a:latin typeface="medium-content-sans-serif-font"/>
              </a:rPr>
              <a:t>IoT</a:t>
            </a:r>
            <a:r>
              <a:rPr lang="pt-BR" sz="2000" dirty="0">
                <a:latin typeface="medium-content-sans-serif-font"/>
              </a:rPr>
              <a:t> tem benefícios que tornam a saúde mais confiável, eficiente e rápida. Os dispositivos habilitados para </a:t>
            </a:r>
            <a:r>
              <a:rPr lang="pt-BR" sz="2000" dirty="0" err="1">
                <a:latin typeface="medium-content-sans-serif-font"/>
              </a:rPr>
              <a:t>IoT</a:t>
            </a:r>
            <a:r>
              <a:rPr lang="pt-BR" sz="2000" dirty="0">
                <a:latin typeface="medium-content-sans-serif-font"/>
              </a:rPr>
              <a:t> possibilitam o monitoramento remoto, liberando o potencial para fornecer cuidados superlativos. O mercado global de saúde das coisas das coisas está projetado para atingir US $ 534,3 bilhões até 2025, expandindo a um CAGR de 19,9%.</a:t>
            </a:r>
          </a:p>
          <a:p>
            <a:endParaRPr lang="pt-BR" sz="2000" dirty="0">
              <a:latin typeface="medium-content-sans-serif-font"/>
            </a:endParaRPr>
          </a:p>
          <a:p>
            <a:r>
              <a:rPr lang="pt-BR" sz="2000" dirty="0">
                <a:latin typeface="medium-content-sans-serif-font"/>
              </a:rPr>
              <a:t>Rastreamento em tempo real - dispositivos e aparelhos médicos como cadeiras de rodas, balanças, nebulizadores, desfibriladores, equipamentos de monitoramento ou bombas estão sendo fixados com sensores e localizados facilmente com </a:t>
            </a:r>
            <a:r>
              <a:rPr lang="pt-BR" sz="2000" dirty="0" err="1">
                <a:latin typeface="medium-content-sans-serif-font"/>
              </a:rPr>
              <a:t>IoT</a:t>
            </a:r>
            <a:r>
              <a:rPr lang="pt-BR" sz="2000" dirty="0">
                <a:latin typeface="medium-content-sans-serif-font"/>
              </a:rPr>
              <a:t>. Existem também outros dispositivos </a:t>
            </a:r>
            <a:r>
              <a:rPr lang="pt-BR" sz="2000" dirty="0" err="1">
                <a:latin typeface="medium-content-sans-serif-font"/>
              </a:rPr>
              <a:t>IoT</a:t>
            </a:r>
            <a:r>
              <a:rPr lang="pt-BR" sz="2000" dirty="0">
                <a:latin typeface="medium-content-sans-serif-font"/>
              </a:rPr>
              <a:t> que ajudam no monitoramento do ambiente.</a:t>
            </a:r>
          </a:p>
          <a:p>
            <a:endParaRPr lang="pt-BR" sz="2000" dirty="0">
              <a:latin typeface="medium-content-sans-serif-font"/>
            </a:endParaRPr>
          </a:p>
          <a:p>
            <a:r>
              <a:rPr lang="pt-BR" sz="2000" dirty="0">
                <a:latin typeface="medium-content-sans-serif-font"/>
              </a:rPr>
              <a:t>Os </a:t>
            </a:r>
            <a:r>
              <a:rPr lang="pt-BR" sz="2000" dirty="0" err="1">
                <a:latin typeface="medium-content-sans-serif-font"/>
              </a:rPr>
              <a:t>wearables</a:t>
            </a:r>
            <a:r>
              <a:rPr lang="pt-BR" sz="2000" dirty="0">
                <a:latin typeface="medium-content-sans-serif-font"/>
              </a:rPr>
              <a:t> são frequentemente usados para monitorar a saúde do usuário em condições médicas, como frequência cardíaca, pressão arterial, calorias queimadas, etc. A indústria de </a:t>
            </a:r>
            <a:r>
              <a:rPr lang="pt-BR" sz="2000" dirty="0" err="1">
                <a:latin typeface="medium-content-sans-serif-font"/>
              </a:rPr>
              <a:t>wearables</a:t>
            </a:r>
            <a:r>
              <a:rPr lang="pt-BR" sz="2000" dirty="0">
                <a:latin typeface="medium-content-sans-serif-font"/>
              </a:rPr>
              <a:t> deve ser de 240,1 milhões em 2021.</a:t>
            </a:r>
            <a:endParaRPr lang="pt-BR" sz="2000" i="0" dirty="0">
              <a:effectLst/>
              <a:latin typeface="medium-content-serif-font"/>
            </a:endParaRPr>
          </a:p>
        </p:txBody>
      </p:sp>
      <p:sp>
        <p:nvSpPr>
          <p:cNvPr id="3" name="CaixaDeTexto 2">
            <a:extLst>
              <a:ext uri="{FF2B5EF4-FFF2-40B4-BE49-F238E27FC236}">
                <a16:creationId xmlns:a16="http://schemas.microsoft.com/office/drawing/2014/main" id="{52EA63A1-3934-44C2-B4BC-7F38AACA3DC9}"/>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Tree>
    <p:extLst>
      <p:ext uri="{BB962C8B-B14F-4D97-AF65-F5344CB8AC3E}">
        <p14:creationId xmlns:p14="http://schemas.microsoft.com/office/powerpoint/2010/main" val="240325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3">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a&#10;&#10;Descrição gerada automaticamente"/>
          <p:cNvPicPr>
            <a:picLocks noChangeAspect="1"/>
          </p:cNvPicPr>
          <p:nvPr/>
        </p:nvPicPr>
        <p:blipFill>
          <a:blip r:embed="rId2"/>
          <a:stretch>
            <a:fillRect/>
          </a:stretch>
        </p:blipFill>
        <p:spPr>
          <a:xfrm>
            <a:off x="641180" y="1168463"/>
            <a:ext cx="6410084" cy="4535133"/>
          </a:xfrm>
          <a:prstGeom prst="rect">
            <a:avLst/>
          </a:prstGeom>
        </p:spPr>
      </p:pic>
      <p:sp>
        <p:nvSpPr>
          <p:cNvPr id="18" name="Rectangle 17">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
            <a:extLst>
              <a:ext uri="{FF2B5EF4-FFF2-40B4-BE49-F238E27FC236}">
                <a16:creationId xmlns:a16="http://schemas.microsoft.com/office/drawing/2014/main" id="{F9C93760-AF3F-4CEA-B92A-3792CDAA7FCA}"/>
              </a:ext>
            </a:extLst>
          </p:cNvPr>
          <p:cNvPicPr>
            <a:picLocks noChangeAspect="1"/>
          </p:cNvPicPr>
          <p:nvPr/>
        </p:nvPicPr>
        <p:blipFill>
          <a:blip r:embed="rId3"/>
          <a:stretch>
            <a:fillRect/>
          </a:stretch>
        </p:blipFill>
        <p:spPr>
          <a:xfrm>
            <a:off x="7695873" y="797090"/>
            <a:ext cx="3854945" cy="2168406"/>
          </a:xfrm>
          <a:prstGeom prst="rect">
            <a:avLst/>
          </a:prstGeom>
        </p:spPr>
      </p:pic>
      <p:sp>
        <p:nvSpPr>
          <p:cNvPr id="20" name="Rectangle 19">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Mão segurando aparelho eletrônico&#10;&#10;Descrição gerada automaticamente"/>
          <p:cNvPicPr>
            <a:picLocks noChangeAspect="1"/>
          </p:cNvPicPr>
          <p:nvPr/>
        </p:nvPicPr>
        <p:blipFill>
          <a:blip r:embed="rId4"/>
          <a:stretch>
            <a:fillRect/>
          </a:stretch>
        </p:blipFill>
        <p:spPr>
          <a:xfrm>
            <a:off x="7695873" y="3918156"/>
            <a:ext cx="3854945" cy="2131707"/>
          </a:xfrm>
          <a:prstGeom prst="rect">
            <a:avLst/>
          </a:prstGeom>
        </p:spPr>
      </p:pic>
      <p:sp>
        <p:nvSpPr>
          <p:cNvPr id="5" name="Rectangle 4"/>
          <p:cNvSpPr/>
          <p:nvPr/>
        </p:nvSpPr>
        <p:spPr>
          <a:xfrm>
            <a:off x="77972" y="3379500"/>
            <a:ext cx="308098"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Tree>
    <p:extLst>
      <p:ext uri="{BB962C8B-B14F-4D97-AF65-F5344CB8AC3E}">
        <p14:creationId xmlns:p14="http://schemas.microsoft.com/office/powerpoint/2010/main" val="2483742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8" name="CaixaDeTexto 7">
            <a:extLst>
              <a:ext uri="{FF2B5EF4-FFF2-40B4-BE49-F238E27FC236}">
                <a16:creationId xmlns:a16="http://schemas.microsoft.com/office/drawing/2014/main" id="{5173049F-099D-48AF-99FB-EE0726F0C310}"/>
              </a:ext>
            </a:extLst>
          </p:cNvPr>
          <p:cNvSpPr txBox="1"/>
          <p:nvPr/>
        </p:nvSpPr>
        <p:spPr>
          <a:xfrm>
            <a:off x="1046923" y="1512838"/>
            <a:ext cx="10548729" cy="4893647"/>
          </a:xfrm>
          <a:prstGeom prst="rect">
            <a:avLst/>
          </a:prstGeom>
          <a:noFill/>
        </p:spPr>
        <p:txBody>
          <a:bodyPr wrap="square">
            <a:spAutoFit/>
          </a:bodyPr>
          <a:lstStyle/>
          <a:p>
            <a:r>
              <a:rPr lang="pt-BR" sz="2400" dirty="0"/>
              <a:t>Tendência 2: Impressão 3D</a:t>
            </a:r>
          </a:p>
          <a:p>
            <a:endParaRPr lang="pt-BR" dirty="0"/>
          </a:p>
          <a:p>
            <a:r>
              <a:rPr lang="pt-BR" dirty="0"/>
              <a:t>A impressão 3D é usada para produzir objetos físicos a partir de arquivos digitais. Desde a visualização da anatomia em 3D até a realização de um modelo impresso em 3D de um coração humano, chegamos muito mais perto dos cuidados específicos do paciente. Espera-se que o mercado global de impressão 3D seja de US $ 2.319,5 milhões até 2020.</a:t>
            </a:r>
          </a:p>
          <a:p>
            <a:endParaRPr lang="pt-BR" dirty="0"/>
          </a:p>
          <a:p>
            <a:r>
              <a:rPr lang="pt-BR" dirty="0"/>
              <a:t>Impressão 3D para Próteses ajuda a criar uma versão mais personalizada para cada indivíduo. Existem alguns avanços futuristas para fazê-los 'pensar e sentir'.</a:t>
            </a:r>
          </a:p>
          <a:p>
            <a:endParaRPr lang="pt-BR" dirty="0"/>
          </a:p>
          <a:p>
            <a:r>
              <a:rPr lang="pt-BR" dirty="0"/>
              <a:t>A Engenharia de Tecidos ajuda principalmente a recriar os tecidos danificados. Isso está levando a indústria de assalto porque está permitindo que os profissionais médicos recriem partes intrincadas do corpo que não eram possíveis no passado. Aqui estão alguns casos de uso interessantes.</a:t>
            </a:r>
          </a:p>
          <a:p>
            <a:endParaRPr lang="pt-BR" dirty="0"/>
          </a:p>
          <a:p>
            <a:r>
              <a:rPr lang="pt-BR" dirty="0"/>
              <a:t>Os instrumentais cirúrgicos estão passando por uma grande reforma. A impressão 3D ajuda a personalizar essas ferramentas que auxiliam os médicos na implementação precisa de incisões e implantação de hardware médico.</a:t>
            </a:r>
          </a:p>
        </p:txBody>
      </p:sp>
      <p:sp>
        <p:nvSpPr>
          <p:cNvPr id="10" name="CaixaDeTexto 9">
            <a:extLst>
              <a:ext uri="{FF2B5EF4-FFF2-40B4-BE49-F238E27FC236}">
                <a16:creationId xmlns:a16="http://schemas.microsoft.com/office/drawing/2014/main" id="{86B05A28-58D3-4967-B184-11062E9DF235}"/>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Tree>
    <p:extLst>
      <p:ext uri="{BB962C8B-B14F-4D97-AF65-F5344CB8AC3E}">
        <p14:creationId xmlns:p14="http://schemas.microsoft.com/office/powerpoint/2010/main" val="381705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08098" cy="748988"/>
          </a:xfrm>
          <a:prstGeom prst="rect">
            <a:avLst/>
          </a:prstGeom>
        </p:spPr>
        <p:txBody>
          <a:bodyPr wrap="none">
            <a:spAutoFit/>
          </a:bodyPr>
          <a:lstStyle/>
          <a:p>
            <a:r>
              <a:rPr lang="en-US" sz="4267" dirty="0">
                <a:solidFill>
                  <a:prstClr val="black"/>
                </a:solidFill>
              </a:rPr>
              <a:t> </a:t>
            </a:r>
            <a:endParaRPr lang="en-US" sz="2400" dirty="0"/>
          </a:p>
        </p:txBody>
      </p:sp>
      <p:pic>
        <p:nvPicPr>
          <p:cNvPr id="2" name="Picture 1"/>
          <p:cNvPicPr>
            <a:picLocks noChangeAspect="1"/>
          </p:cNvPicPr>
          <p:nvPr/>
        </p:nvPicPr>
        <p:blipFill>
          <a:blip r:embed="rId2"/>
          <a:stretch>
            <a:fillRect/>
          </a:stretch>
        </p:blipFill>
        <p:spPr>
          <a:xfrm>
            <a:off x="911425" y="1442691"/>
            <a:ext cx="4608512" cy="3686809"/>
          </a:xfrm>
          <a:prstGeom prst="rect">
            <a:avLst/>
          </a:prstGeom>
        </p:spPr>
      </p:pic>
      <p:pic>
        <p:nvPicPr>
          <p:cNvPr id="3" name="Picture 2"/>
          <p:cNvPicPr>
            <a:picLocks noChangeAspect="1"/>
          </p:cNvPicPr>
          <p:nvPr/>
        </p:nvPicPr>
        <p:blipFill>
          <a:blip r:embed="rId3"/>
          <a:stretch>
            <a:fillRect/>
          </a:stretch>
        </p:blipFill>
        <p:spPr>
          <a:xfrm>
            <a:off x="6672064" y="1536095"/>
            <a:ext cx="3877776" cy="3593405"/>
          </a:xfrm>
          <a:prstGeom prst="rect">
            <a:avLst/>
          </a:prstGeom>
        </p:spPr>
      </p:pic>
    </p:spTree>
    <p:extLst>
      <p:ext uri="{BB962C8B-B14F-4D97-AF65-F5344CB8AC3E}">
        <p14:creationId xmlns:p14="http://schemas.microsoft.com/office/powerpoint/2010/main" val="3974721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3" name="Retângulo 2">
            <a:extLst>
              <a:ext uri="{FF2B5EF4-FFF2-40B4-BE49-F238E27FC236}">
                <a16:creationId xmlns:a16="http://schemas.microsoft.com/office/drawing/2014/main" id="{B79F991C-5815-904F-BFEF-8A0AF8B52A2F}"/>
              </a:ext>
            </a:extLst>
          </p:cNvPr>
          <p:cNvSpPr/>
          <p:nvPr/>
        </p:nvSpPr>
        <p:spPr>
          <a:xfrm>
            <a:off x="728868" y="1249955"/>
            <a:ext cx="11211339" cy="5386090"/>
          </a:xfrm>
          <a:prstGeom prst="rect">
            <a:avLst/>
          </a:prstGeom>
        </p:spPr>
        <p:txBody>
          <a:bodyPr wrap="square">
            <a:spAutoFit/>
          </a:bodyPr>
          <a:lstStyle/>
          <a:p>
            <a:r>
              <a:rPr lang="pt-BR" sz="2400" b="0" i="0" dirty="0">
                <a:effectLst/>
                <a:latin typeface="medium-content-serif-font"/>
              </a:rPr>
              <a:t>Tendência 3: Processamento de Linguagem Natural (PNL)</a:t>
            </a:r>
          </a:p>
          <a:p>
            <a:endParaRPr lang="pt-BR" sz="2000" b="0" i="0" dirty="0">
              <a:effectLst/>
              <a:latin typeface="medium-content-serif-font"/>
            </a:endParaRPr>
          </a:p>
          <a:p>
            <a:r>
              <a:rPr lang="pt-BR" sz="2000" b="0" i="0" dirty="0">
                <a:effectLst/>
                <a:latin typeface="medium-content-serif-font"/>
              </a:rPr>
              <a:t>PNL é um ramo especializado da IA ​​focado na interpretação de dados falados ou escritos gerados por humanos. O mercado de PNL deve crescer a uma CAGR de 16,1 por cento para se tornar um mercado de US $ 16 bilhões em 2021.</a:t>
            </a:r>
          </a:p>
          <a:p>
            <a:endParaRPr lang="pt-BR" sz="2000" b="0" i="0" dirty="0">
              <a:effectLst/>
              <a:latin typeface="medium-content-serif-font"/>
            </a:endParaRPr>
          </a:p>
          <a:p>
            <a:r>
              <a:rPr lang="pt-BR" sz="2000" b="0" i="0" dirty="0">
                <a:effectLst/>
                <a:latin typeface="medium-content-serif-font"/>
              </a:rPr>
              <a:t>As notas clínicas podem chegar a vários metros de altura em pilhas de pastas, que são obviamente difíceis de analisar. Nesses casos, o sistema baseado em PNL estrutura os dados, fornece um resumo e recupera as informações corretas da pilha de jargão médico.</a:t>
            </a:r>
          </a:p>
          <a:p>
            <a:endParaRPr lang="pt-BR" sz="2000" b="0" i="0" dirty="0">
              <a:effectLst/>
              <a:latin typeface="medium-content-serif-font"/>
            </a:endParaRPr>
          </a:p>
          <a:p>
            <a:r>
              <a:rPr lang="pt-BR" sz="2000" b="0" i="0" dirty="0">
                <a:effectLst/>
                <a:latin typeface="medium-content-serif-font"/>
              </a:rPr>
              <a:t>Previsão de complicações - a PNL, junto com análises preditivas, pode ser implementada para melhorar o processo de diagnóstico e identificar pacientes de alto risco imediatamente. Isso ajuda a ter os dados completos em mãos e rapidamente, o que é particularmente importante no departamento de emergência.</a:t>
            </a:r>
          </a:p>
          <a:p>
            <a:endParaRPr lang="pt-BR" sz="2000" b="0" i="0" dirty="0">
              <a:effectLst/>
              <a:latin typeface="medium-content-serif-font"/>
            </a:endParaRPr>
          </a:p>
          <a:p>
            <a:r>
              <a:rPr lang="pt-BR" sz="2000" b="0" i="0" dirty="0">
                <a:effectLst/>
                <a:latin typeface="medium-content-serif-font"/>
              </a:rPr>
              <a:t>A transcrição por reconhecimento de fala ajuda a resumir o discurso narrativo para mapear elementos de dados. Isso é então convertido da forma legível por máquina em linguagem natural para relatórios e propósitos educacionais. Exemplo - IBM Watson Health</a:t>
            </a:r>
          </a:p>
        </p:txBody>
      </p:sp>
      <p:sp>
        <p:nvSpPr>
          <p:cNvPr id="2" name="CaixaDeTexto 1">
            <a:extLst>
              <a:ext uri="{FF2B5EF4-FFF2-40B4-BE49-F238E27FC236}">
                <a16:creationId xmlns:a16="http://schemas.microsoft.com/office/drawing/2014/main" id="{336210D5-9152-4979-9EEC-6CA6443C69F8}"/>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Tree>
    <p:extLst>
      <p:ext uri="{BB962C8B-B14F-4D97-AF65-F5344CB8AC3E}">
        <p14:creationId xmlns:p14="http://schemas.microsoft.com/office/powerpoint/2010/main" val="305228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2" name="Retângulo 1">
            <a:extLst>
              <a:ext uri="{FF2B5EF4-FFF2-40B4-BE49-F238E27FC236}">
                <a16:creationId xmlns:a16="http://schemas.microsoft.com/office/drawing/2014/main" id="{8CA02836-CD4D-D247-B7B0-4507773D48E5}"/>
              </a:ext>
            </a:extLst>
          </p:cNvPr>
          <p:cNvSpPr/>
          <p:nvPr/>
        </p:nvSpPr>
        <p:spPr>
          <a:xfrm>
            <a:off x="414924" y="1187369"/>
            <a:ext cx="11551789" cy="5447645"/>
          </a:xfrm>
          <a:prstGeom prst="rect">
            <a:avLst/>
          </a:prstGeom>
        </p:spPr>
        <p:txBody>
          <a:bodyPr wrap="square">
            <a:spAutoFit/>
          </a:bodyPr>
          <a:lstStyle/>
          <a:p>
            <a:r>
              <a:rPr lang="pt-BR" sz="2400" dirty="0">
                <a:latin typeface="medium-content-sans-serif-font"/>
              </a:rPr>
              <a:t>Tendência 4 – </a:t>
            </a:r>
            <a:r>
              <a:rPr lang="pt-BR" sz="2400" dirty="0" err="1">
                <a:latin typeface="medium-content-sans-serif-font"/>
              </a:rPr>
              <a:t>Machine</a:t>
            </a:r>
            <a:r>
              <a:rPr lang="pt-BR" sz="2400" dirty="0">
                <a:latin typeface="medium-content-sans-serif-font"/>
              </a:rPr>
              <a:t> Learning (ML)</a:t>
            </a:r>
          </a:p>
          <a:p>
            <a:endParaRPr lang="pt-BR" dirty="0">
              <a:latin typeface="medium-content-sans-serif-font"/>
            </a:endParaRPr>
          </a:p>
          <a:p>
            <a:r>
              <a:rPr lang="pt-BR" dirty="0">
                <a:latin typeface="medium-content-sans-serif-font"/>
              </a:rPr>
              <a:t>O amplo uso de ML para saúde ainda está por vir, no entanto, existem dezenas de modelos de ML em estágios de produção, desenvolvimento e planejamento em saúde com algoritmos que aprendem com os dados. Os dados na área da saúde referem-se a todos os dados possíveis - desde o diagnóstico, tratamento, procedimentos médicos e análise de imagens.</a:t>
            </a:r>
          </a:p>
          <a:p>
            <a:endParaRPr lang="pt-BR" dirty="0">
              <a:latin typeface="medium-content-sans-serif-font"/>
            </a:endParaRPr>
          </a:p>
          <a:p>
            <a:r>
              <a:rPr lang="pt-BR" dirty="0">
                <a:latin typeface="medium-content-sans-serif-font"/>
              </a:rPr>
              <a:t>A Enfermagem Virtual está revolucionando a forma como buscamos saúde. Atualmente, </a:t>
            </a:r>
            <a:r>
              <a:rPr lang="pt-BR" dirty="0" err="1">
                <a:latin typeface="medium-content-sans-serif-font"/>
              </a:rPr>
              <a:t>chatbots</a:t>
            </a:r>
            <a:r>
              <a:rPr lang="pt-BR" dirty="0">
                <a:latin typeface="medium-content-sans-serif-font"/>
              </a:rPr>
              <a:t> movidos a ML estão interagindo com pacientes com mais frequência do que enfermeiras humanas. Eles também servem como guardiões inteligentes de informações entre pacientes e médicos. A assistência de enfermagem virtual com tecnologia de IA está economizando US $ 20 bilhões anualmente.</a:t>
            </a:r>
          </a:p>
          <a:p>
            <a:endParaRPr lang="pt-BR" dirty="0">
              <a:latin typeface="medium-content-sans-serif-font"/>
            </a:endParaRPr>
          </a:p>
          <a:p>
            <a:r>
              <a:rPr lang="pt-BR" dirty="0">
                <a:latin typeface="medium-content-sans-serif-font"/>
              </a:rPr>
              <a:t>A análise de imagens está ganhando bastante interesse no campo da patologia. O ML pode ajudar os radiologistas a identificar as mudanças sutis nos exames, ajudando-os a detectar e diagnosticar os problemas de saúde nos estágios iniciais. Por exemplo, temos o algoritmo do Google com tecnologia de ML para detectar câncer.</a:t>
            </a:r>
          </a:p>
          <a:p>
            <a:endParaRPr lang="pt-BR" dirty="0">
              <a:latin typeface="medium-content-sans-serif-font"/>
            </a:endParaRPr>
          </a:p>
          <a:p>
            <a:r>
              <a:rPr lang="pt-BR" dirty="0">
                <a:latin typeface="medium-content-sans-serif-font"/>
              </a:rPr>
              <a:t>O Tratamento Personalizado está criando uma postura totalmente diferente com a ajuda do ML. Temos 67% dos prontuários eletrônicos do setor, o que significa melhor acesso aos dados médicos. Agora, com a ajuda de aplicativos de ML, os profissionais de saúde podem detectar e ter melhores planos de tratamento. Por exemplo - IBM Watson </a:t>
            </a:r>
            <a:r>
              <a:rPr lang="pt-BR" dirty="0" err="1">
                <a:latin typeface="medium-content-sans-serif-font"/>
              </a:rPr>
              <a:t>Oncology</a:t>
            </a:r>
            <a:endParaRPr lang="pt-BR" i="0" dirty="0">
              <a:effectLst/>
              <a:latin typeface="medium-content-serif-font"/>
            </a:endParaRPr>
          </a:p>
        </p:txBody>
      </p:sp>
      <p:sp>
        <p:nvSpPr>
          <p:cNvPr id="10" name="CaixaDeTexto 9">
            <a:extLst>
              <a:ext uri="{FF2B5EF4-FFF2-40B4-BE49-F238E27FC236}">
                <a16:creationId xmlns:a16="http://schemas.microsoft.com/office/drawing/2014/main" id="{78D7DBE6-D8D7-49A0-BCFB-806667BED914}"/>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Tree>
    <p:extLst>
      <p:ext uri="{BB962C8B-B14F-4D97-AF65-F5344CB8AC3E}">
        <p14:creationId xmlns:p14="http://schemas.microsoft.com/office/powerpoint/2010/main" val="4065609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
        <p:nvSpPr>
          <p:cNvPr id="3" name="Retângulo 2">
            <a:extLst>
              <a:ext uri="{FF2B5EF4-FFF2-40B4-BE49-F238E27FC236}">
                <a16:creationId xmlns:a16="http://schemas.microsoft.com/office/drawing/2014/main" id="{247FEA7F-6FA9-7F43-87C3-7C892D9F7DC0}"/>
              </a:ext>
            </a:extLst>
          </p:cNvPr>
          <p:cNvSpPr/>
          <p:nvPr/>
        </p:nvSpPr>
        <p:spPr>
          <a:xfrm>
            <a:off x="414924" y="1168671"/>
            <a:ext cx="11512033" cy="5170646"/>
          </a:xfrm>
          <a:prstGeom prst="rect">
            <a:avLst/>
          </a:prstGeom>
        </p:spPr>
        <p:txBody>
          <a:bodyPr wrap="square">
            <a:spAutoFit/>
          </a:bodyPr>
          <a:lstStyle/>
          <a:p>
            <a:r>
              <a:rPr lang="pt-BR" sz="2400" dirty="0">
                <a:latin typeface="medium-content-sans-serif-font"/>
              </a:rPr>
              <a:t>Tendência 5 - </a:t>
            </a:r>
            <a:r>
              <a:rPr lang="pt-BR" sz="2400" dirty="0" err="1">
                <a:latin typeface="medium-content-sans-serif-font"/>
              </a:rPr>
              <a:t>Blockchain</a:t>
            </a:r>
            <a:endParaRPr lang="pt-BR" sz="2400" dirty="0">
              <a:latin typeface="medium-content-sans-serif-font"/>
            </a:endParaRPr>
          </a:p>
          <a:p>
            <a:endParaRPr lang="pt-BR" dirty="0">
              <a:latin typeface="medium-content-sans-serif-font"/>
            </a:endParaRPr>
          </a:p>
          <a:p>
            <a:r>
              <a:rPr lang="pt-BR" dirty="0">
                <a:latin typeface="medium-content-sans-serif-font"/>
              </a:rPr>
              <a:t>A tecnologia </a:t>
            </a:r>
            <a:r>
              <a:rPr lang="pt-BR" dirty="0" err="1">
                <a:latin typeface="medium-content-sans-serif-font"/>
              </a:rPr>
              <a:t>Blockchain</a:t>
            </a:r>
            <a:r>
              <a:rPr lang="pt-BR" dirty="0">
                <a:latin typeface="medium-content-sans-serif-font"/>
              </a:rPr>
              <a:t> está transformando rapidamente o setor de saúde, colocando o paciente no centro do ecossistema. Isso ajuda a troca de informações de saúde, tornando os registros médicos eletrônicos (EHR) mais eficientes e seguros. Espera-se que exceda $ 1.636,7 milhões no mercado de saúde até 2025.</a:t>
            </a:r>
          </a:p>
          <a:p>
            <a:endParaRPr lang="pt-BR" dirty="0">
              <a:latin typeface="medium-content-sans-serif-font"/>
            </a:endParaRPr>
          </a:p>
          <a:p>
            <a:r>
              <a:rPr lang="pt-BR" dirty="0">
                <a:latin typeface="medium-content-sans-serif-font"/>
              </a:rPr>
              <a:t>Pharma </a:t>
            </a:r>
            <a:r>
              <a:rPr lang="pt-BR" dirty="0" err="1">
                <a:latin typeface="medium-content-sans-serif-font"/>
              </a:rPr>
              <a:t>Clinical</a:t>
            </a:r>
            <a:r>
              <a:rPr lang="pt-BR" dirty="0">
                <a:latin typeface="medium-content-sans-serif-font"/>
              </a:rPr>
              <a:t> </a:t>
            </a:r>
            <a:r>
              <a:rPr lang="pt-BR" dirty="0" err="1">
                <a:latin typeface="medium-content-sans-serif-font"/>
              </a:rPr>
              <a:t>Trials</a:t>
            </a:r>
            <a:r>
              <a:rPr lang="pt-BR" dirty="0">
                <a:latin typeface="medium-content-sans-serif-font"/>
              </a:rPr>
              <a:t> - </a:t>
            </a:r>
            <a:r>
              <a:rPr lang="pt-BR" dirty="0" err="1">
                <a:latin typeface="medium-content-sans-serif-font"/>
              </a:rPr>
              <a:t>Blockchain</a:t>
            </a:r>
            <a:r>
              <a:rPr lang="pt-BR" dirty="0">
                <a:latin typeface="medium-content-sans-serif-font"/>
              </a:rPr>
              <a:t> pode registrar ensaios clínicos em tempo real, o que auxilia na obtenção de dados mais abrangentes e precisos para pesquisas de saúde populacional. Isso permite a correspondência do paciente, o monitoramento e a validação de dados sem qualquer fraude de dados.</a:t>
            </a:r>
          </a:p>
          <a:p>
            <a:endParaRPr lang="pt-BR" dirty="0">
              <a:latin typeface="medium-content-sans-serif-font"/>
            </a:endParaRPr>
          </a:p>
          <a:p>
            <a:r>
              <a:rPr lang="pt-BR" dirty="0">
                <a:latin typeface="medium-content-sans-serif-font"/>
              </a:rPr>
              <a:t>A fraude de medicamentos é um grande problema na indústria farmacêutica. O </a:t>
            </a:r>
            <a:r>
              <a:rPr lang="pt-BR" dirty="0" err="1">
                <a:latin typeface="medium-content-sans-serif-font"/>
              </a:rPr>
              <a:t>Blockchain</a:t>
            </a:r>
            <a:r>
              <a:rPr lang="pt-BR" dirty="0">
                <a:latin typeface="medium-content-sans-serif-font"/>
              </a:rPr>
              <a:t> mantém o controle de toda a cadeia de fabricação de cada medicamento. Cada nova transação é adicionada a um bloco que é rastreado, com registro de data e hora e é imutável - portanto, não pode ser adulterado.</a:t>
            </a:r>
          </a:p>
          <a:p>
            <a:endParaRPr lang="pt-BR" dirty="0">
              <a:latin typeface="medium-content-sans-serif-font"/>
            </a:endParaRPr>
          </a:p>
          <a:p>
            <a:r>
              <a:rPr lang="pt-BR" dirty="0">
                <a:latin typeface="medium-content-sans-serif-font"/>
              </a:rPr>
              <a:t>O faturamento de saúde enfrenta vários desafios. Entre eles, as imprecisões e fraudes de faturamento são os principais problemas. O </a:t>
            </a:r>
            <a:r>
              <a:rPr lang="pt-BR" dirty="0" err="1">
                <a:latin typeface="medium-content-sans-serif-font"/>
              </a:rPr>
              <a:t>Blockchain</a:t>
            </a:r>
            <a:r>
              <a:rPr lang="pt-BR" dirty="0">
                <a:latin typeface="medium-content-sans-serif-font"/>
              </a:rPr>
              <a:t> resolve perfeitamente esses problemas com seus registros descentralizados, ajudando no processamento de pagamentos e métodos de registro, evitando transações falsas.</a:t>
            </a:r>
            <a:br>
              <a:rPr lang="pt-BR" dirty="0"/>
            </a:br>
            <a:endParaRPr lang="pt-BR" dirty="0"/>
          </a:p>
        </p:txBody>
      </p:sp>
      <p:sp>
        <p:nvSpPr>
          <p:cNvPr id="2" name="CaixaDeTexto 1">
            <a:extLst>
              <a:ext uri="{FF2B5EF4-FFF2-40B4-BE49-F238E27FC236}">
                <a16:creationId xmlns:a16="http://schemas.microsoft.com/office/drawing/2014/main" id="{DB6F792A-4430-4A29-AF1C-9D9060C9DAAE}"/>
              </a:ext>
            </a:extLst>
          </p:cNvPr>
          <p:cNvSpPr txBox="1"/>
          <p:nvPr/>
        </p:nvSpPr>
        <p:spPr>
          <a:xfrm>
            <a:off x="246448" y="284981"/>
            <a:ext cx="10966464" cy="523220"/>
          </a:xfrm>
          <a:prstGeom prst="rect">
            <a:avLst/>
          </a:prstGeom>
          <a:noFill/>
        </p:spPr>
        <p:txBody>
          <a:bodyPr wrap="none" rtlCol="0">
            <a:spAutoFit/>
          </a:bodyPr>
          <a:lstStyle/>
          <a:p>
            <a:r>
              <a:rPr lang="pt-BR" sz="2800" dirty="0"/>
              <a:t>Cinco tendências tecnológicas que afetarão a saúde em 2020 (</a:t>
            </a:r>
            <a:r>
              <a:rPr lang="pt-BR" sz="2800" dirty="0" err="1"/>
              <a:t>UnfoldLabs</a:t>
            </a:r>
            <a:r>
              <a:rPr lang="pt-BR" sz="2800" dirty="0"/>
              <a:t>)</a:t>
            </a:r>
          </a:p>
        </p:txBody>
      </p:sp>
    </p:spTree>
    <p:extLst>
      <p:ext uri="{BB962C8B-B14F-4D97-AF65-F5344CB8AC3E}">
        <p14:creationId xmlns:p14="http://schemas.microsoft.com/office/powerpoint/2010/main" val="898576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6935906-5CCE-4E74-82C7-DD685819CD72}"/>
              </a:ext>
            </a:extLst>
          </p:cNvPr>
          <p:cNvSpPr txBox="1"/>
          <p:nvPr/>
        </p:nvSpPr>
        <p:spPr>
          <a:xfrm>
            <a:off x="278295" y="138411"/>
            <a:ext cx="11410122" cy="6124754"/>
          </a:xfrm>
          <a:prstGeom prst="rect">
            <a:avLst/>
          </a:prstGeom>
          <a:noFill/>
        </p:spPr>
        <p:txBody>
          <a:bodyPr wrap="square">
            <a:spAutoFit/>
          </a:bodyPr>
          <a:lstStyle/>
          <a:p>
            <a:r>
              <a:rPr lang="pt-BR" sz="3200" dirty="0"/>
              <a:t>Dez principais inovações em saúde (Deloitte)</a:t>
            </a:r>
          </a:p>
          <a:p>
            <a:endParaRPr lang="pt-BR" sz="2000" dirty="0"/>
          </a:p>
          <a:p>
            <a:pPr marL="457200" indent="-457200">
              <a:buFont typeface="+mj-lt"/>
              <a:buAutoNum type="arabicPeriod"/>
            </a:pPr>
            <a:r>
              <a:rPr lang="pt-BR" sz="2000" b="1" dirty="0"/>
              <a:t>Sequenciamento  genético de última geração</a:t>
            </a:r>
            <a:r>
              <a:rPr lang="pt-BR" sz="2000" dirty="0"/>
              <a:t>: aplicações de sequenciamento genético para identificar populações em risco ou terapias direcionadas a pacientes que provavelmente responderão</a:t>
            </a:r>
          </a:p>
          <a:p>
            <a:pPr marL="457200" indent="-457200">
              <a:buFont typeface="+mj-lt"/>
              <a:buAutoNum type="arabicPeriod"/>
            </a:pPr>
            <a:endParaRPr lang="pt-BR" sz="2000" dirty="0"/>
          </a:p>
          <a:p>
            <a:pPr marL="457200" indent="-457200">
              <a:buFont typeface="+mj-lt"/>
              <a:buAutoNum type="arabicPeriod"/>
            </a:pPr>
            <a:r>
              <a:rPr lang="pt-BR" sz="2000" b="1" dirty="0"/>
              <a:t>Dispositivos impressos em 3D</a:t>
            </a:r>
            <a:r>
              <a:rPr lang="pt-BR" sz="2000" dirty="0"/>
              <a:t>: produtos de tecnologia médica de baixo custo e altamente personalizados que podem ser adaptados para atender às necessidades fisiológicas de pacientes individuais</a:t>
            </a:r>
          </a:p>
          <a:p>
            <a:pPr marL="457200" indent="-457200">
              <a:buFont typeface="+mj-lt"/>
              <a:buAutoNum type="arabicPeriod"/>
            </a:pPr>
            <a:endParaRPr lang="pt-BR" sz="2000" dirty="0"/>
          </a:p>
          <a:p>
            <a:pPr marL="457200" indent="-457200">
              <a:buFont typeface="+mj-lt"/>
              <a:buAutoNum type="arabicPeriod"/>
            </a:pPr>
            <a:r>
              <a:rPr lang="pt-BR" sz="2000" b="1" dirty="0"/>
              <a:t>Imunoterapia</a:t>
            </a:r>
            <a:r>
              <a:rPr lang="pt-BR" sz="2000" dirty="0"/>
              <a:t>: Tratamentos com potencial para estender significativamente a sobrevida de pacientes com câncer, sem os efeitos colaterais negativos e custos de saúde relacionados à quimioterapia tradicional</a:t>
            </a:r>
          </a:p>
          <a:p>
            <a:pPr marL="457200" indent="-457200">
              <a:buFont typeface="+mj-lt"/>
              <a:buAutoNum type="arabicPeriod"/>
            </a:pPr>
            <a:endParaRPr lang="pt-BR" sz="2000" dirty="0"/>
          </a:p>
          <a:p>
            <a:pPr marL="457200" indent="-457200">
              <a:buFont typeface="+mj-lt"/>
              <a:buAutoNum type="arabicPeriod"/>
            </a:pPr>
            <a:r>
              <a:rPr lang="pt-BR" sz="2000" b="1" dirty="0"/>
              <a:t>Inteligência artificial</a:t>
            </a:r>
            <a:r>
              <a:rPr lang="pt-BR" sz="2000" dirty="0"/>
              <a:t>: a capacidade dos computadores de pensar como e concluir tarefas atualmente realizadas por humanos com maior velocidade, precisão e menor utilização de recursos</a:t>
            </a:r>
          </a:p>
          <a:p>
            <a:pPr marL="457200" indent="-457200">
              <a:buFont typeface="+mj-lt"/>
              <a:buAutoNum type="arabicPeriod"/>
            </a:pPr>
            <a:endParaRPr lang="pt-BR" sz="2000" dirty="0"/>
          </a:p>
          <a:p>
            <a:pPr marL="457200" indent="-457200">
              <a:buFont typeface="+mj-lt"/>
              <a:buAutoNum type="arabicPeriod"/>
            </a:pPr>
            <a:r>
              <a:rPr lang="pt-BR" sz="2000" b="1" dirty="0"/>
              <a:t>Diagnósticos no local de atendimento</a:t>
            </a:r>
            <a:r>
              <a:rPr lang="pt-BR" sz="2000" dirty="0"/>
              <a:t>: permitem testes convenientes e oportunos no local de atendimento (por exemplo, consultório médico, ambulância, casa ou hospital), resultando em atendimento ao paciente mais rápido e coeso</a:t>
            </a:r>
          </a:p>
        </p:txBody>
      </p:sp>
      <p:sp>
        <p:nvSpPr>
          <p:cNvPr id="5" name="CaixaDeTexto 4">
            <a:extLst>
              <a:ext uri="{FF2B5EF4-FFF2-40B4-BE49-F238E27FC236}">
                <a16:creationId xmlns:a16="http://schemas.microsoft.com/office/drawing/2014/main" id="{6CFB07A2-6496-4C38-A394-98B93D73C130}"/>
              </a:ext>
            </a:extLst>
          </p:cNvPr>
          <p:cNvSpPr txBox="1"/>
          <p:nvPr/>
        </p:nvSpPr>
        <p:spPr>
          <a:xfrm>
            <a:off x="503583" y="6263165"/>
            <a:ext cx="11158330" cy="307777"/>
          </a:xfrm>
          <a:prstGeom prst="rect">
            <a:avLst/>
          </a:prstGeom>
          <a:noFill/>
        </p:spPr>
        <p:txBody>
          <a:bodyPr wrap="square">
            <a:spAutoFit/>
          </a:bodyPr>
          <a:lstStyle/>
          <a:p>
            <a:r>
              <a:rPr lang="pt-BR" sz="1400" dirty="0"/>
              <a:t>https://www2.deloitte.com/global/en/pages/life-sciences-and-healthcare/articles/top-10-health-care-innovations.html</a:t>
            </a:r>
          </a:p>
        </p:txBody>
      </p:sp>
    </p:spTree>
    <p:extLst>
      <p:ext uri="{BB962C8B-B14F-4D97-AF65-F5344CB8AC3E}">
        <p14:creationId xmlns:p14="http://schemas.microsoft.com/office/powerpoint/2010/main" val="370550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6935906-5CCE-4E74-82C7-DD685819CD72}"/>
              </a:ext>
            </a:extLst>
          </p:cNvPr>
          <p:cNvSpPr txBox="1"/>
          <p:nvPr/>
        </p:nvSpPr>
        <p:spPr>
          <a:xfrm>
            <a:off x="503583" y="1028343"/>
            <a:ext cx="10561982" cy="4801314"/>
          </a:xfrm>
          <a:prstGeom prst="rect">
            <a:avLst/>
          </a:prstGeom>
          <a:noFill/>
        </p:spPr>
        <p:txBody>
          <a:bodyPr wrap="square">
            <a:spAutoFit/>
          </a:bodyPr>
          <a:lstStyle/>
          <a:p>
            <a:pPr marL="342900" indent="-342900">
              <a:buFont typeface="+mj-lt"/>
              <a:buAutoNum type="arabicPeriod" startAt="6"/>
            </a:pPr>
            <a:r>
              <a:rPr lang="pt-BR" b="1" dirty="0"/>
              <a:t>Realidade virtual</a:t>
            </a:r>
            <a:r>
              <a:rPr lang="pt-BR" dirty="0"/>
              <a:t>: ambientes simulados que podem acelerar a mudança de comportamento dos pacientes de uma forma mais segura, conveniente e acessível</a:t>
            </a:r>
          </a:p>
          <a:p>
            <a:pPr marL="342900" indent="-342900">
              <a:buFont typeface="+mj-lt"/>
              <a:buAutoNum type="arabicPeriod" startAt="6"/>
            </a:pPr>
            <a:endParaRPr lang="pt-BR" dirty="0"/>
          </a:p>
          <a:p>
            <a:pPr marL="342900" indent="-342900">
              <a:buFont typeface="+mj-lt"/>
              <a:buAutoNum type="arabicPeriod" startAt="6"/>
            </a:pPr>
            <a:r>
              <a:rPr lang="pt-BR" b="1" dirty="0"/>
              <a:t>Aproveitando a mídia social para melhorar a experiência do paciente</a:t>
            </a:r>
            <a:r>
              <a:rPr lang="pt-BR" dirty="0"/>
              <a:t>: aproveitando dados de mídia social e comunidades online para dar às organizações de saúde a capacidade de rastrear a experiência do consumidor e as tendências de saúde da população em tempo real</a:t>
            </a:r>
          </a:p>
          <a:p>
            <a:pPr marL="342900" indent="-342900">
              <a:buFont typeface="+mj-lt"/>
              <a:buAutoNum type="arabicPeriod" startAt="6"/>
            </a:pPr>
            <a:endParaRPr lang="pt-BR" dirty="0"/>
          </a:p>
          <a:p>
            <a:pPr marL="342900" indent="-342900">
              <a:buFont typeface="+mj-lt"/>
              <a:buAutoNum type="arabicPeriod" startAt="6"/>
            </a:pPr>
            <a:r>
              <a:rPr lang="pt-BR" b="1" dirty="0" err="1"/>
              <a:t>Biossensores</a:t>
            </a:r>
            <a:r>
              <a:rPr lang="pt-BR" b="1" dirty="0"/>
              <a:t> e rastreadores</a:t>
            </a:r>
            <a:r>
              <a:rPr lang="pt-BR" dirty="0"/>
              <a:t>: rastreadores de atividade habilitados para tecnologia, monitores e sensores incorporados em roupas, acessórios e dispositivos que permitem que consumidores e médicos monitorem facilmente a saúde</a:t>
            </a:r>
          </a:p>
          <a:p>
            <a:pPr marL="342900" indent="-342900">
              <a:buFont typeface="+mj-lt"/>
              <a:buAutoNum type="arabicPeriod" startAt="6"/>
            </a:pPr>
            <a:endParaRPr lang="pt-BR" dirty="0"/>
          </a:p>
          <a:p>
            <a:pPr marL="342900" indent="-342900">
              <a:buFont typeface="+mj-lt"/>
              <a:buAutoNum type="arabicPeriod" startAt="6"/>
            </a:pPr>
            <a:r>
              <a:rPr lang="pt-BR" b="1" dirty="0"/>
              <a:t>Atendimento conveniente</a:t>
            </a:r>
            <a:r>
              <a:rPr lang="pt-BR" dirty="0"/>
              <a:t>: clínicas de varejo e centros de atendimento urgente que oferecem atendimento mais conveniente e de baixo custo aos pacientes para uma série de questões de saúde</a:t>
            </a:r>
          </a:p>
          <a:p>
            <a:pPr marL="342900" indent="-342900">
              <a:buFont typeface="+mj-lt"/>
              <a:buAutoNum type="arabicPeriod" startAt="6"/>
            </a:pPr>
            <a:endParaRPr lang="pt-BR" b="1" dirty="0"/>
          </a:p>
          <a:p>
            <a:pPr marL="342900" indent="-342900">
              <a:buFont typeface="+mj-lt"/>
              <a:buAutoNum type="arabicPeriod" startAt="6"/>
            </a:pPr>
            <a:r>
              <a:rPr lang="pt-BR" b="1" dirty="0" err="1"/>
              <a:t>Telesaúde</a:t>
            </a:r>
            <a:r>
              <a:rPr lang="pt-BR" dirty="0"/>
              <a:t>: uma maneira mais conveniente para os consumidores acessarem e aumentarem o autocuidado, reduzindo potencialmente as visitas ao escritório e o tempo de viagem; também pode prevenir complicações e visitas ao pronto-socorro</a:t>
            </a:r>
          </a:p>
        </p:txBody>
      </p:sp>
      <p:sp>
        <p:nvSpPr>
          <p:cNvPr id="4" name="CaixaDeTexto 3">
            <a:extLst>
              <a:ext uri="{FF2B5EF4-FFF2-40B4-BE49-F238E27FC236}">
                <a16:creationId xmlns:a16="http://schemas.microsoft.com/office/drawing/2014/main" id="{2205173C-7723-403B-B73A-A56D440B2D82}"/>
              </a:ext>
            </a:extLst>
          </p:cNvPr>
          <p:cNvSpPr txBox="1"/>
          <p:nvPr/>
        </p:nvSpPr>
        <p:spPr>
          <a:xfrm>
            <a:off x="503583" y="6263165"/>
            <a:ext cx="11158330" cy="307777"/>
          </a:xfrm>
          <a:prstGeom prst="rect">
            <a:avLst/>
          </a:prstGeom>
          <a:noFill/>
        </p:spPr>
        <p:txBody>
          <a:bodyPr wrap="square">
            <a:spAutoFit/>
          </a:bodyPr>
          <a:lstStyle/>
          <a:p>
            <a:r>
              <a:rPr lang="pt-BR" sz="1400" dirty="0"/>
              <a:t>https://www2.deloitte.com/global/en/pages/life-sciences-and-healthcare/articles/top-10-health-care-innovations.html</a:t>
            </a:r>
          </a:p>
        </p:txBody>
      </p:sp>
    </p:spTree>
    <p:extLst>
      <p:ext uri="{BB962C8B-B14F-4D97-AF65-F5344CB8AC3E}">
        <p14:creationId xmlns:p14="http://schemas.microsoft.com/office/powerpoint/2010/main" val="1485511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522B74F-8420-4E5C-9A9A-DD12BFE6DEF3}"/>
              </a:ext>
            </a:extLst>
          </p:cNvPr>
          <p:cNvPicPr>
            <a:picLocks noChangeAspect="1"/>
          </p:cNvPicPr>
          <p:nvPr/>
        </p:nvPicPr>
        <p:blipFill rotWithShape="1">
          <a:blip r:embed="rId2"/>
          <a:srcRect b="2174"/>
          <a:stretch/>
        </p:blipFill>
        <p:spPr>
          <a:xfrm>
            <a:off x="20" y="10"/>
            <a:ext cx="12191980" cy="6857989"/>
          </a:xfrm>
          <a:prstGeom prst="rect">
            <a:avLst/>
          </a:prstGeom>
        </p:spPr>
      </p:pic>
      <p:sp>
        <p:nvSpPr>
          <p:cNvPr id="14" name="Freeform: Shape 6">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578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pic>
        <p:nvPicPr>
          <p:cNvPr id="2" name="Imagem 1">
            <a:extLst>
              <a:ext uri="{FF2B5EF4-FFF2-40B4-BE49-F238E27FC236}">
                <a16:creationId xmlns:a16="http://schemas.microsoft.com/office/drawing/2014/main" id="{204D1C9A-3C20-8548-8FB1-886E93B2059A}"/>
              </a:ext>
            </a:extLst>
          </p:cNvPr>
          <p:cNvPicPr>
            <a:picLocks noChangeAspect="1"/>
          </p:cNvPicPr>
          <p:nvPr/>
        </p:nvPicPr>
        <p:blipFill>
          <a:blip r:embed="rId2"/>
          <a:stretch>
            <a:fillRect/>
          </a:stretch>
        </p:blipFill>
        <p:spPr>
          <a:xfrm>
            <a:off x="1497496" y="157020"/>
            <a:ext cx="9197008" cy="5956650"/>
          </a:xfrm>
          <a:prstGeom prst="rect">
            <a:avLst/>
          </a:prstGeom>
        </p:spPr>
      </p:pic>
      <p:sp>
        <p:nvSpPr>
          <p:cNvPr id="6" name="Retângulo 5">
            <a:extLst>
              <a:ext uri="{FF2B5EF4-FFF2-40B4-BE49-F238E27FC236}">
                <a16:creationId xmlns:a16="http://schemas.microsoft.com/office/drawing/2014/main" id="{F3576069-BCEA-E444-A837-43D8F5436E93}"/>
              </a:ext>
            </a:extLst>
          </p:cNvPr>
          <p:cNvSpPr/>
          <p:nvPr/>
        </p:nvSpPr>
        <p:spPr>
          <a:xfrm>
            <a:off x="246448" y="5975170"/>
            <a:ext cx="10819117" cy="276999"/>
          </a:xfrm>
          <a:prstGeom prst="rect">
            <a:avLst/>
          </a:prstGeom>
        </p:spPr>
        <p:txBody>
          <a:bodyPr wrap="square">
            <a:spAutoFit/>
          </a:bodyPr>
          <a:lstStyle/>
          <a:p>
            <a:r>
              <a:rPr lang="pt-BR" sz="1200" dirty="0">
                <a:hlinkClick r:id="rId3"/>
              </a:rPr>
              <a:t>https://www.forbes.com/sites/reenitadas/2016/10/11/healthcare-2025-ten-top-technologies-that-will-transform-the-industry/#46e7e7053e18</a:t>
            </a:r>
            <a:endParaRPr lang="pt-BR" sz="1200" dirty="0"/>
          </a:p>
        </p:txBody>
      </p:sp>
    </p:spTree>
    <p:extLst>
      <p:ext uri="{BB962C8B-B14F-4D97-AF65-F5344CB8AC3E}">
        <p14:creationId xmlns:p14="http://schemas.microsoft.com/office/powerpoint/2010/main" val="421286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96C6F19-F832-4E9E-9716-4089B6FD62A1}"/>
              </a:ext>
            </a:extLst>
          </p:cNvPr>
          <p:cNvGraphicFramePr/>
          <p:nvPr>
            <p:extLst>
              <p:ext uri="{D42A27DB-BD31-4B8C-83A1-F6EECF244321}">
                <p14:modId xmlns:p14="http://schemas.microsoft.com/office/powerpoint/2010/main" val="2920608237"/>
              </p:ext>
            </p:extLst>
          </p:nvPr>
        </p:nvGraphicFramePr>
        <p:xfrm>
          <a:off x="1041009" y="393896"/>
          <a:ext cx="9453489" cy="626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068E54B3-0B02-4185-B943-401E5F750044}"/>
              </a:ext>
            </a:extLst>
          </p:cNvPr>
          <p:cNvSpPr txBox="1"/>
          <p:nvPr/>
        </p:nvSpPr>
        <p:spPr>
          <a:xfrm>
            <a:off x="9073468" y="4023360"/>
            <a:ext cx="2842060" cy="2308324"/>
          </a:xfrm>
          <a:prstGeom prst="rect">
            <a:avLst/>
          </a:prstGeom>
          <a:noFill/>
        </p:spPr>
        <p:txBody>
          <a:bodyPr wrap="square" rtlCol="0">
            <a:spAutoFit/>
          </a:bodyPr>
          <a:lstStyle/>
          <a:p>
            <a:r>
              <a:rPr lang="pt-BR" sz="2400" dirty="0"/>
              <a:t>As expectativas de cada elo e as interações entre eles estão e continuarão em permanente mudança.</a:t>
            </a:r>
          </a:p>
        </p:txBody>
      </p:sp>
      <p:sp>
        <p:nvSpPr>
          <p:cNvPr id="4" name="CaixaDeTexto 3">
            <a:extLst>
              <a:ext uri="{FF2B5EF4-FFF2-40B4-BE49-F238E27FC236}">
                <a16:creationId xmlns:a16="http://schemas.microsoft.com/office/drawing/2014/main" id="{5D40B736-BE49-49AB-AD63-88F359B3A9EE}"/>
              </a:ext>
            </a:extLst>
          </p:cNvPr>
          <p:cNvSpPr txBox="1"/>
          <p:nvPr/>
        </p:nvSpPr>
        <p:spPr>
          <a:xfrm>
            <a:off x="226102" y="203982"/>
            <a:ext cx="3380935" cy="3046988"/>
          </a:xfrm>
          <a:prstGeom prst="rect">
            <a:avLst/>
          </a:prstGeom>
          <a:noFill/>
        </p:spPr>
        <p:txBody>
          <a:bodyPr wrap="square" rtlCol="0">
            <a:spAutoFit/>
          </a:bodyPr>
          <a:lstStyle/>
          <a:p>
            <a:r>
              <a:rPr lang="pt-BR" sz="2400" dirty="0"/>
              <a:t>Um empreendimento que pretende atuar no setor de saúde irá se relaciona inevitavelmente com os elos que compõe o complexo de oferta e demanda de bens e serviços</a:t>
            </a:r>
          </a:p>
        </p:txBody>
      </p:sp>
    </p:spTree>
    <p:extLst>
      <p:ext uri="{BB962C8B-B14F-4D97-AF65-F5344CB8AC3E}">
        <p14:creationId xmlns:p14="http://schemas.microsoft.com/office/powerpoint/2010/main" val="294706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C2F67C1-0DA2-49AF-8BFA-BCAD17EBC75F}"/>
              </a:ext>
            </a:extLst>
          </p:cNvPr>
          <p:cNvSpPr txBox="1"/>
          <p:nvPr/>
        </p:nvSpPr>
        <p:spPr>
          <a:xfrm>
            <a:off x="504092" y="906981"/>
            <a:ext cx="11183816" cy="4985980"/>
          </a:xfrm>
          <a:prstGeom prst="rect">
            <a:avLst/>
          </a:prstGeom>
          <a:noFill/>
        </p:spPr>
        <p:txBody>
          <a:bodyPr wrap="square" rtlCol="0">
            <a:spAutoFit/>
          </a:bodyPr>
          <a:lstStyle/>
          <a:p>
            <a:r>
              <a:rPr lang="pt-BR" sz="2400" dirty="0"/>
              <a:t>Perguntas importantes</a:t>
            </a:r>
          </a:p>
          <a:p>
            <a:endParaRPr lang="pt-BR" dirty="0"/>
          </a:p>
          <a:p>
            <a:pPr marL="285750" indent="-285750">
              <a:buFont typeface="Arial" panose="020B0604020202020204" pitchFamily="34" charset="0"/>
              <a:buChar char="•"/>
            </a:pPr>
            <a:r>
              <a:rPr lang="pt-BR" dirty="0"/>
              <a:t>Como as inovações podem ajudar a diminuir os custos da assistência à saúde?</a:t>
            </a:r>
          </a:p>
          <a:p>
            <a:pPr marL="285750" indent="-285750">
              <a:buFont typeface="Arial" panose="020B0604020202020204" pitchFamily="34" charset="0"/>
              <a:buChar char="•"/>
            </a:pPr>
            <a:r>
              <a:rPr lang="pt-BR" dirty="0"/>
              <a:t>Como as inovações impactarão de forma substancial a saúde das pessoas que utilizarem seus produtos?</a:t>
            </a:r>
          </a:p>
          <a:p>
            <a:pPr marL="285750" indent="-285750">
              <a:buFont typeface="Arial" panose="020B0604020202020204" pitchFamily="34" charset="0"/>
              <a:buChar char="•"/>
            </a:pPr>
            <a:r>
              <a:rPr lang="pt-BR" dirty="0"/>
              <a:t>O que é necessário conhecer para definir a linha de uma inovação em saúde?</a:t>
            </a:r>
          </a:p>
          <a:p>
            <a:pPr marL="285750" indent="-285750">
              <a:buFont typeface="Arial" panose="020B0604020202020204" pitchFamily="34" charset="0"/>
              <a:buChar char="•"/>
            </a:pPr>
            <a:r>
              <a:rPr lang="pt-BR" dirty="0"/>
              <a:t>Quais são os próximos saltos tecnológicos desejáveis e aplicáveis na área da saúde?</a:t>
            </a:r>
          </a:p>
          <a:p>
            <a:pPr marL="285750" indent="-285750">
              <a:buFont typeface="Arial" panose="020B0604020202020204" pitchFamily="34" charset="0"/>
              <a:buChar char="•"/>
            </a:pPr>
            <a:r>
              <a:rPr lang="pt-BR" dirty="0"/>
              <a:t>O que vem depois da conectividade embarcada em equipamentos e produtos?</a:t>
            </a:r>
          </a:p>
          <a:p>
            <a:endParaRPr lang="pt-BR" dirty="0"/>
          </a:p>
          <a:p>
            <a:r>
              <a:rPr lang="pt-BR" sz="2400" dirty="0"/>
              <a:t>Aspectos considerados relevantes</a:t>
            </a:r>
          </a:p>
          <a:p>
            <a:endParaRPr lang="pt-BR" dirty="0"/>
          </a:p>
          <a:p>
            <a:pPr marL="285750" indent="-285750">
              <a:buFont typeface="Arial" panose="020B0604020202020204" pitchFamily="34" charset="0"/>
              <a:buChar char="•"/>
            </a:pPr>
            <a:r>
              <a:rPr lang="pt-BR" dirty="0"/>
              <a:t>Longevidade</a:t>
            </a:r>
          </a:p>
          <a:p>
            <a:pPr marL="285750" indent="-285750">
              <a:buFont typeface="Arial" panose="020B0604020202020204" pitchFamily="34" charset="0"/>
              <a:buChar char="•"/>
            </a:pPr>
            <a:r>
              <a:rPr lang="pt-BR" dirty="0"/>
              <a:t>Doenças não transmissíveis</a:t>
            </a:r>
          </a:p>
          <a:p>
            <a:pPr marL="285750" indent="-285750">
              <a:buFont typeface="Arial" panose="020B0604020202020204" pitchFamily="34" charset="0"/>
              <a:buChar char="•"/>
            </a:pPr>
            <a:r>
              <a:rPr lang="pt-BR" dirty="0"/>
              <a:t>Saúde mental</a:t>
            </a:r>
          </a:p>
          <a:p>
            <a:pPr marL="285750" indent="-285750">
              <a:buFont typeface="Arial" panose="020B0604020202020204" pitchFamily="34" charset="0"/>
              <a:buChar char="•"/>
            </a:pPr>
            <a:r>
              <a:rPr lang="pt-BR" dirty="0"/>
              <a:t>Mobilidade urbana e saúde</a:t>
            </a:r>
          </a:p>
          <a:p>
            <a:pPr marL="285750" indent="-285750">
              <a:buFont typeface="Arial" panose="020B0604020202020204" pitchFamily="34" charset="0"/>
              <a:buChar char="•"/>
            </a:pPr>
            <a:r>
              <a:rPr lang="pt-BR" dirty="0"/>
              <a:t>Autonomia e autocuidado</a:t>
            </a:r>
          </a:p>
          <a:p>
            <a:pPr marL="285750" indent="-285750">
              <a:buFont typeface="Arial" panose="020B0604020202020204" pitchFamily="34" charset="0"/>
              <a:buChar char="•"/>
            </a:pPr>
            <a:r>
              <a:rPr lang="pt-BR" dirty="0"/>
              <a:t>Dados e evidências em tempo real na área de pesquisa</a:t>
            </a:r>
          </a:p>
          <a:p>
            <a:pPr marL="285750" indent="-285750">
              <a:buFont typeface="Arial" panose="020B0604020202020204" pitchFamily="34" charset="0"/>
              <a:buChar char="•"/>
            </a:pPr>
            <a:r>
              <a:rPr lang="pt-BR" dirty="0"/>
              <a:t>Inteligência artificial e realidade aumentada</a:t>
            </a:r>
          </a:p>
        </p:txBody>
      </p:sp>
    </p:spTree>
    <p:extLst>
      <p:ext uri="{BB962C8B-B14F-4D97-AF65-F5344CB8AC3E}">
        <p14:creationId xmlns:p14="http://schemas.microsoft.com/office/powerpoint/2010/main" val="167463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3E5F7B9-1DD2-461E-951C-801B21E82BD0}"/>
              </a:ext>
            </a:extLst>
          </p:cNvPr>
          <p:cNvSpPr txBox="1"/>
          <p:nvPr/>
        </p:nvSpPr>
        <p:spPr>
          <a:xfrm>
            <a:off x="834684" y="1067029"/>
            <a:ext cx="6098344" cy="2862322"/>
          </a:xfrm>
          <a:prstGeom prst="rect">
            <a:avLst/>
          </a:prstGeom>
          <a:noFill/>
        </p:spPr>
        <p:txBody>
          <a:bodyPr wrap="square">
            <a:spAutoFit/>
          </a:bodyPr>
          <a:lstStyle/>
          <a:p>
            <a:endParaRPr lang="pt-BR" dirty="0"/>
          </a:p>
          <a:p>
            <a:r>
              <a:rPr lang="pt-BR" dirty="0"/>
              <a:t>No campo da oncologia, alguns estudos sugerem que cerca de um terço de tudo o que gastamos é completamente inútil ou nada mais faz do que prolongar em alguns meses uma qualidade de vida ruim. Estamos vendo novos medicamentos aprovados que podem ser extremamente eficazes para um subconjunto de pacientes, mas que não funcionam em cerca de 30 a 70% dos casos. Obviamente, isso significa que há um enorme potencial para desperdiçar recursos e o tempo dos pacientes se não fizermos o diagnóstico certo.</a:t>
            </a:r>
          </a:p>
        </p:txBody>
      </p:sp>
      <p:sp>
        <p:nvSpPr>
          <p:cNvPr id="5" name="CaixaDeTexto 4">
            <a:extLst>
              <a:ext uri="{FF2B5EF4-FFF2-40B4-BE49-F238E27FC236}">
                <a16:creationId xmlns:a16="http://schemas.microsoft.com/office/drawing/2014/main" id="{8EBEE814-4A76-41EE-A391-2B3D2977FE1B}"/>
              </a:ext>
            </a:extLst>
          </p:cNvPr>
          <p:cNvSpPr txBox="1"/>
          <p:nvPr/>
        </p:nvSpPr>
        <p:spPr>
          <a:xfrm>
            <a:off x="5947116" y="3668151"/>
            <a:ext cx="6098344" cy="2862322"/>
          </a:xfrm>
          <a:prstGeom prst="rect">
            <a:avLst/>
          </a:prstGeom>
          <a:noFill/>
        </p:spPr>
        <p:txBody>
          <a:bodyPr wrap="square">
            <a:spAutoFit/>
          </a:bodyPr>
          <a:lstStyle/>
          <a:p>
            <a:r>
              <a:rPr lang="pt-BR" dirty="0"/>
              <a:t>Com dados melhores, também se torna mais fácil mudar para um sistema de pagamentos "agrupados" - que contrasta com as formas tradicionais de organização de saúde, em que os pagadores reembolsam os prestadores de serviços por serviço que prestam ou por paciente que atendem. Os pagamentos agrupados funcionam se você puder definir o custo esperado por “episódio de tratamento” para tipos específicos de paciente. Isso pode reduzir custos para os pagadores, melhorar os resultados para os pacientes e permitir que os médicos se concentrem na medicina em vez de no dinheiro.</a:t>
            </a:r>
          </a:p>
        </p:txBody>
      </p:sp>
      <p:sp>
        <p:nvSpPr>
          <p:cNvPr id="7" name="CaixaDeTexto 6">
            <a:extLst>
              <a:ext uri="{FF2B5EF4-FFF2-40B4-BE49-F238E27FC236}">
                <a16:creationId xmlns:a16="http://schemas.microsoft.com/office/drawing/2014/main" id="{20F7E2CB-9674-45E7-AC9E-17978216A23F}"/>
              </a:ext>
            </a:extLst>
          </p:cNvPr>
          <p:cNvSpPr txBox="1"/>
          <p:nvPr/>
        </p:nvSpPr>
        <p:spPr>
          <a:xfrm>
            <a:off x="661182" y="595624"/>
            <a:ext cx="4798558" cy="461665"/>
          </a:xfrm>
          <a:prstGeom prst="rect">
            <a:avLst/>
          </a:prstGeom>
          <a:noFill/>
        </p:spPr>
        <p:txBody>
          <a:bodyPr wrap="none" rtlCol="0">
            <a:spAutoFit/>
          </a:bodyPr>
          <a:lstStyle/>
          <a:p>
            <a:r>
              <a:rPr lang="pt-BR" sz="2400" dirty="0"/>
              <a:t>FÓRUM ECONÔMICO MUNDIAL</a:t>
            </a:r>
          </a:p>
        </p:txBody>
      </p:sp>
      <p:sp>
        <p:nvSpPr>
          <p:cNvPr id="2" name="CaixaDeTexto 1">
            <a:extLst>
              <a:ext uri="{FF2B5EF4-FFF2-40B4-BE49-F238E27FC236}">
                <a16:creationId xmlns:a16="http://schemas.microsoft.com/office/drawing/2014/main" id="{623595EE-CEE5-48E6-811F-6F6EB69B9C39}"/>
              </a:ext>
            </a:extLst>
          </p:cNvPr>
          <p:cNvSpPr txBox="1"/>
          <p:nvPr/>
        </p:nvSpPr>
        <p:spPr>
          <a:xfrm>
            <a:off x="311021" y="5207034"/>
            <a:ext cx="4148381" cy="1323439"/>
          </a:xfrm>
          <a:prstGeom prst="rect">
            <a:avLst/>
          </a:prstGeom>
          <a:noFill/>
        </p:spPr>
        <p:txBody>
          <a:bodyPr wrap="square" rtlCol="0">
            <a:spAutoFit/>
          </a:bodyPr>
          <a:lstStyle/>
          <a:p>
            <a:r>
              <a:rPr lang="pt-BR" sz="1600" dirty="0"/>
              <a:t>Considerações extraídas de entrevista do </a:t>
            </a:r>
            <a:r>
              <a:rPr lang="en-US" sz="1600" b="0" i="1" dirty="0">
                <a:solidFill>
                  <a:srgbClr val="141414"/>
                </a:solidFill>
                <a:effectLst/>
                <a:latin typeface="Neue Helvetica W01"/>
              </a:rPr>
              <a:t>Dr Andre Goy, </a:t>
            </a:r>
            <a:r>
              <a:rPr lang="en-US" sz="1600" b="0" i="1" dirty="0" err="1">
                <a:solidFill>
                  <a:srgbClr val="141414"/>
                </a:solidFill>
                <a:effectLst/>
                <a:latin typeface="Neue Helvetica W01"/>
              </a:rPr>
              <a:t>Presidente</a:t>
            </a:r>
            <a:r>
              <a:rPr lang="en-US" sz="1600" b="0" i="1" dirty="0">
                <a:solidFill>
                  <a:srgbClr val="141414"/>
                </a:solidFill>
                <a:effectLst/>
                <a:latin typeface="Neue Helvetica W01"/>
              </a:rPr>
              <a:t> do John </a:t>
            </a:r>
            <a:r>
              <a:rPr lang="en-US" sz="1600" b="0" i="1" dirty="0" err="1">
                <a:solidFill>
                  <a:srgbClr val="141414"/>
                </a:solidFill>
                <a:effectLst/>
                <a:latin typeface="Neue Helvetica W01"/>
              </a:rPr>
              <a:t>Theurer</a:t>
            </a:r>
            <a:r>
              <a:rPr lang="en-US" sz="1600" b="0" i="1" dirty="0">
                <a:solidFill>
                  <a:srgbClr val="141414"/>
                </a:solidFill>
                <a:effectLst/>
                <a:latin typeface="Neue Helvetica W01"/>
              </a:rPr>
              <a:t> Cancer Center, Hackensack University Medical Center, </a:t>
            </a:r>
            <a:r>
              <a:rPr lang="en-US" sz="1600" b="0" i="1" dirty="0" err="1">
                <a:solidFill>
                  <a:srgbClr val="141414"/>
                </a:solidFill>
                <a:effectLst/>
                <a:latin typeface="Neue Helvetica W01"/>
              </a:rPr>
              <a:t>concedida</a:t>
            </a:r>
            <a:r>
              <a:rPr lang="en-US" sz="1600" b="0" i="1" dirty="0">
                <a:solidFill>
                  <a:srgbClr val="141414"/>
                </a:solidFill>
                <a:effectLst/>
                <a:latin typeface="Neue Helvetica W01"/>
              </a:rPr>
              <a:t> </a:t>
            </a:r>
            <a:r>
              <a:rPr lang="en-US" sz="1600" b="0" i="1" dirty="0" err="1">
                <a:solidFill>
                  <a:srgbClr val="141414"/>
                </a:solidFill>
                <a:effectLst/>
                <a:latin typeface="Neue Helvetica W01"/>
              </a:rPr>
              <a:t>ao</a:t>
            </a:r>
            <a:r>
              <a:rPr lang="en-US" sz="1600" b="0" i="1" dirty="0">
                <a:solidFill>
                  <a:srgbClr val="141414"/>
                </a:solidFill>
                <a:effectLst/>
                <a:latin typeface="Neue Helvetica W01"/>
              </a:rPr>
              <a:t> site do </a:t>
            </a:r>
            <a:r>
              <a:rPr lang="en-US" sz="1600" b="0" i="1" dirty="0" err="1">
                <a:solidFill>
                  <a:srgbClr val="141414"/>
                </a:solidFill>
                <a:effectLst/>
                <a:latin typeface="Neue Helvetica W01"/>
              </a:rPr>
              <a:t>Fórum</a:t>
            </a:r>
            <a:r>
              <a:rPr lang="en-US" sz="1600" b="0" i="1" dirty="0">
                <a:solidFill>
                  <a:srgbClr val="141414"/>
                </a:solidFill>
                <a:effectLst/>
                <a:latin typeface="Neue Helvetica W01"/>
              </a:rPr>
              <a:t> </a:t>
            </a:r>
            <a:r>
              <a:rPr lang="en-US" sz="1600" b="0" i="1" dirty="0" err="1">
                <a:solidFill>
                  <a:srgbClr val="141414"/>
                </a:solidFill>
                <a:effectLst/>
                <a:latin typeface="Neue Helvetica W01"/>
              </a:rPr>
              <a:t>Econômico</a:t>
            </a:r>
            <a:r>
              <a:rPr lang="en-US" sz="1600" b="0" i="1" dirty="0">
                <a:solidFill>
                  <a:srgbClr val="141414"/>
                </a:solidFill>
                <a:effectLst/>
                <a:latin typeface="Neue Helvetica W01"/>
              </a:rPr>
              <a:t> Mundial.</a:t>
            </a:r>
            <a:endParaRPr lang="pt-BR" sz="1600" dirty="0"/>
          </a:p>
        </p:txBody>
      </p:sp>
    </p:spTree>
    <p:extLst>
      <p:ext uri="{BB962C8B-B14F-4D97-AF65-F5344CB8AC3E}">
        <p14:creationId xmlns:p14="http://schemas.microsoft.com/office/powerpoint/2010/main" val="297930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C674FE7-29BF-4181-9D7F-1E0EA685C61A}"/>
              </a:ext>
            </a:extLst>
          </p:cNvPr>
          <p:cNvSpPr txBox="1"/>
          <p:nvPr/>
        </p:nvSpPr>
        <p:spPr>
          <a:xfrm>
            <a:off x="661182" y="1293567"/>
            <a:ext cx="6098344" cy="3693319"/>
          </a:xfrm>
          <a:prstGeom prst="rect">
            <a:avLst/>
          </a:prstGeom>
          <a:noFill/>
        </p:spPr>
        <p:txBody>
          <a:bodyPr wrap="square">
            <a:spAutoFit/>
          </a:bodyPr>
          <a:lstStyle/>
          <a:p>
            <a:r>
              <a:rPr lang="pt-BR" dirty="0"/>
              <a:t>Teremos mais novas terapias até 2030. Minha esperança é que também tenhamos ferramentas de diagnóstico que permitam aos médicos estratificar os pacientes desde o início, colocando-os em tratamentos que são mostrados por dados sólidos do mundo real para levar ao melhores resultados para sua condição particular. Também espero que tenhamos ferramentas muito melhores de prevenção: os indivíduos farão rotineiramente verificações extensas de marcadores de saúde que não só lhes darão conselhos sobre estilo de vida personalizado, mas também permitirão que vejam os benefícios de seguir esse conselho, pois podem rastrear seus marcadores melhorando.</a:t>
            </a:r>
          </a:p>
          <a:p>
            <a:endParaRPr lang="pt-BR" dirty="0"/>
          </a:p>
        </p:txBody>
      </p:sp>
      <p:sp>
        <p:nvSpPr>
          <p:cNvPr id="7" name="CaixaDeTexto 6">
            <a:extLst>
              <a:ext uri="{FF2B5EF4-FFF2-40B4-BE49-F238E27FC236}">
                <a16:creationId xmlns:a16="http://schemas.microsoft.com/office/drawing/2014/main" id="{E87A5B0A-BD55-4442-9ABE-DBB3A4927FE7}"/>
              </a:ext>
            </a:extLst>
          </p:cNvPr>
          <p:cNvSpPr txBox="1"/>
          <p:nvPr/>
        </p:nvSpPr>
        <p:spPr>
          <a:xfrm>
            <a:off x="6096000" y="4789939"/>
            <a:ext cx="6098344" cy="1477328"/>
          </a:xfrm>
          <a:prstGeom prst="rect">
            <a:avLst/>
          </a:prstGeom>
          <a:noFill/>
        </p:spPr>
        <p:txBody>
          <a:bodyPr wrap="square">
            <a:spAutoFit/>
          </a:bodyPr>
          <a:lstStyle/>
          <a:p>
            <a:r>
              <a:rPr lang="pt-BR" dirty="0"/>
              <a:t>No entanto, as sociedades em todo o mundo também terão populações mais velhas e taxas mais altas de doenças não transmissíveis. Ainda mais do que hoje, teremos que comparar duras questões sobre o custo do tratamento que prolonga a vida por curtos períodos em que a qualidade de vida é baixa.</a:t>
            </a:r>
          </a:p>
        </p:txBody>
      </p:sp>
      <p:sp>
        <p:nvSpPr>
          <p:cNvPr id="9" name="CaixaDeTexto 8">
            <a:extLst>
              <a:ext uri="{FF2B5EF4-FFF2-40B4-BE49-F238E27FC236}">
                <a16:creationId xmlns:a16="http://schemas.microsoft.com/office/drawing/2014/main" id="{80A02CB1-8898-4CC9-986E-4EAE3534775E}"/>
              </a:ext>
            </a:extLst>
          </p:cNvPr>
          <p:cNvSpPr txBox="1"/>
          <p:nvPr/>
        </p:nvSpPr>
        <p:spPr>
          <a:xfrm>
            <a:off x="661182" y="595624"/>
            <a:ext cx="4798558" cy="461665"/>
          </a:xfrm>
          <a:prstGeom prst="rect">
            <a:avLst/>
          </a:prstGeom>
          <a:noFill/>
        </p:spPr>
        <p:txBody>
          <a:bodyPr wrap="none" rtlCol="0">
            <a:spAutoFit/>
          </a:bodyPr>
          <a:lstStyle/>
          <a:p>
            <a:r>
              <a:rPr lang="pt-BR" sz="2400" dirty="0"/>
              <a:t>FÓRUM ECONÔMICO MUNDIAL</a:t>
            </a:r>
          </a:p>
        </p:txBody>
      </p:sp>
      <p:sp>
        <p:nvSpPr>
          <p:cNvPr id="2" name="CaixaDeTexto 1">
            <a:extLst>
              <a:ext uri="{FF2B5EF4-FFF2-40B4-BE49-F238E27FC236}">
                <a16:creationId xmlns:a16="http://schemas.microsoft.com/office/drawing/2014/main" id="{4AA94690-0868-4AEE-906B-F0E84BB218D7}"/>
              </a:ext>
            </a:extLst>
          </p:cNvPr>
          <p:cNvSpPr txBox="1"/>
          <p:nvPr/>
        </p:nvSpPr>
        <p:spPr>
          <a:xfrm>
            <a:off x="212547" y="5223164"/>
            <a:ext cx="4148381" cy="1323439"/>
          </a:xfrm>
          <a:prstGeom prst="rect">
            <a:avLst/>
          </a:prstGeom>
          <a:noFill/>
        </p:spPr>
        <p:txBody>
          <a:bodyPr wrap="square" rtlCol="0">
            <a:spAutoFit/>
          </a:bodyPr>
          <a:lstStyle/>
          <a:p>
            <a:r>
              <a:rPr lang="pt-BR" sz="1600" dirty="0"/>
              <a:t>Considerações extraídas de entrevista do </a:t>
            </a:r>
            <a:r>
              <a:rPr lang="en-US" sz="1600" b="0" i="1" dirty="0">
                <a:solidFill>
                  <a:srgbClr val="141414"/>
                </a:solidFill>
                <a:effectLst/>
                <a:latin typeface="Neue Helvetica W01"/>
              </a:rPr>
              <a:t>Dr Andre Goy, </a:t>
            </a:r>
            <a:r>
              <a:rPr lang="en-US" sz="1600" b="0" i="1" dirty="0" err="1">
                <a:solidFill>
                  <a:srgbClr val="141414"/>
                </a:solidFill>
                <a:effectLst/>
                <a:latin typeface="Neue Helvetica W01"/>
              </a:rPr>
              <a:t>Presidente</a:t>
            </a:r>
            <a:r>
              <a:rPr lang="en-US" sz="1600" b="0" i="1" dirty="0">
                <a:solidFill>
                  <a:srgbClr val="141414"/>
                </a:solidFill>
                <a:effectLst/>
                <a:latin typeface="Neue Helvetica W01"/>
              </a:rPr>
              <a:t> do John </a:t>
            </a:r>
            <a:r>
              <a:rPr lang="en-US" sz="1600" b="0" i="1" dirty="0" err="1">
                <a:solidFill>
                  <a:srgbClr val="141414"/>
                </a:solidFill>
                <a:effectLst/>
                <a:latin typeface="Neue Helvetica W01"/>
              </a:rPr>
              <a:t>Theurer</a:t>
            </a:r>
            <a:r>
              <a:rPr lang="en-US" sz="1600" b="0" i="1" dirty="0">
                <a:solidFill>
                  <a:srgbClr val="141414"/>
                </a:solidFill>
                <a:effectLst/>
                <a:latin typeface="Neue Helvetica W01"/>
              </a:rPr>
              <a:t> Cancer Center, Hackensack University Medical Center, </a:t>
            </a:r>
            <a:r>
              <a:rPr lang="en-US" sz="1600" b="0" i="1" dirty="0" err="1">
                <a:solidFill>
                  <a:srgbClr val="141414"/>
                </a:solidFill>
                <a:effectLst/>
                <a:latin typeface="Neue Helvetica W01"/>
              </a:rPr>
              <a:t>concedida</a:t>
            </a:r>
            <a:r>
              <a:rPr lang="en-US" sz="1600" b="0" i="1" dirty="0">
                <a:solidFill>
                  <a:srgbClr val="141414"/>
                </a:solidFill>
                <a:effectLst/>
                <a:latin typeface="Neue Helvetica W01"/>
              </a:rPr>
              <a:t> </a:t>
            </a:r>
            <a:r>
              <a:rPr lang="en-US" sz="1600" b="0" i="1" dirty="0" err="1">
                <a:solidFill>
                  <a:srgbClr val="141414"/>
                </a:solidFill>
                <a:effectLst/>
                <a:latin typeface="Neue Helvetica W01"/>
              </a:rPr>
              <a:t>ao</a:t>
            </a:r>
            <a:r>
              <a:rPr lang="en-US" sz="1600" b="0" i="1" dirty="0">
                <a:solidFill>
                  <a:srgbClr val="141414"/>
                </a:solidFill>
                <a:effectLst/>
                <a:latin typeface="Neue Helvetica W01"/>
              </a:rPr>
              <a:t> site do </a:t>
            </a:r>
            <a:r>
              <a:rPr lang="en-US" sz="1600" b="0" i="1" dirty="0" err="1">
                <a:solidFill>
                  <a:srgbClr val="141414"/>
                </a:solidFill>
                <a:effectLst/>
                <a:latin typeface="Neue Helvetica W01"/>
              </a:rPr>
              <a:t>Fórum</a:t>
            </a:r>
            <a:r>
              <a:rPr lang="en-US" sz="1600" b="0" i="1" dirty="0">
                <a:solidFill>
                  <a:srgbClr val="141414"/>
                </a:solidFill>
                <a:effectLst/>
                <a:latin typeface="Neue Helvetica W01"/>
              </a:rPr>
              <a:t> </a:t>
            </a:r>
            <a:r>
              <a:rPr lang="en-US" sz="1600" b="0" i="1" dirty="0" err="1">
                <a:solidFill>
                  <a:srgbClr val="141414"/>
                </a:solidFill>
                <a:effectLst/>
                <a:latin typeface="Neue Helvetica W01"/>
              </a:rPr>
              <a:t>Econômico</a:t>
            </a:r>
            <a:r>
              <a:rPr lang="en-US" sz="1600" b="0" i="1" dirty="0">
                <a:solidFill>
                  <a:srgbClr val="141414"/>
                </a:solidFill>
                <a:effectLst/>
                <a:latin typeface="Neue Helvetica W01"/>
              </a:rPr>
              <a:t> Mundial.</a:t>
            </a:r>
            <a:endParaRPr lang="pt-BR" sz="1600" dirty="0"/>
          </a:p>
        </p:txBody>
      </p:sp>
    </p:spTree>
    <p:extLst>
      <p:ext uri="{BB962C8B-B14F-4D97-AF65-F5344CB8AC3E}">
        <p14:creationId xmlns:p14="http://schemas.microsoft.com/office/powerpoint/2010/main" val="335403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18CE22B0-F202-418D-8DCA-C9A9D2CBD465}"/>
              </a:ext>
            </a:extLst>
          </p:cNvPr>
          <p:cNvSpPr txBox="1"/>
          <p:nvPr/>
        </p:nvSpPr>
        <p:spPr>
          <a:xfrm>
            <a:off x="657664" y="832206"/>
            <a:ext cx="10624626" cy="5355312"/>
          </a:xfrm>
          <a:prstGeom prst="rect">
            <a:avLst/>
          </a:prstGeom>
          <a:noFill/>
        </p:spPr>
        <p:txBody>
          <a:bodyPr wrap="square">
            <a:spAutoFit/>
          </a:bodyPr>
          <a:lstStyle/>
          <a:p>
            <a:r>
              <a:rPr lang="pt-BR" b="1" dirty="0"/>
              <a:t>Dengue</a:t>
            </a:r>
            <a:r>
              <a:rPr lang="pt-BR" dirty="0"/>
              <a:t>: os casos de dengue aumentaram significativamente, de 1.699.072 em 2011 para 8.207.797 casos acumulados em 2015,13 e, portanto, a doença continua sendo uma grande preocupação na Região.</a:t>
            </a:r>
          </a:p>
          <a:p>
            <a:endParaRPr lang="pt-BR" dirty="0"/>
          </a:p>
          <a:p>
            <a:r>
              <a:rPr lang="pt-BR" b="1" dirty="0"/>
              <a:t> Tuberculose</a:t>
            </a:r>
            <a:r>
              <a:rPr lang="pt-BR" dirty="0"/>
              <a:t>: houve redução da incidência de 24 casos por 100.000 habitantes em 2007 para 23,5 por 100.000 em 2009 e 22,1 por 100.000 em 2014. </a:t>
            </a:r>
          </a:p>
          <a:p>
            <a:endParaRPr lang="pt-BR" dirty="0"/>
          </a:p>
          <a:p>
            <a:r>
              <a:rPr lang="pt-BR" b="1" dirty="0"/>
              <a:t>HIV / AIDS</a:t>
            </a:r>
            <a:r>
              <a:rPr lang="pt-BR" dirty="0"/>
              <a:t>: houve uma redução no número de casos de transmissão vertical do HIV de 3.300 em 2011 para 2.100 em 2015.</a:t>
            </a:r>
          </a:p>
          <a:p>
            <a:endParaRPr lang="pt-BR" dirty="0"/>
          </a:p>
          <a:p>
            <a:r>
              <a:rPr lang="pt-BR" b="1" dirty="0"/>
              <a:t>Obesidade</a:t>
            </a:r>
            <a:r>
              <a:rPr lang="pt-BR" dirty="0"/>
              <a:t>:  A tendência é de aumento da obesidade em menores de 5 anos de 6,9% em 2005 para 7,2% em 2012.</a:t>
            </a:r>
          </a:p>
          <a:p>
            <a:endParaRPr lang="pt-BR" dirty="0"/>
          </a:p>
          <a:p>
            <a:r>
              <a:rPr lang="pt-BR" b="1" dirty="0"/>
              <a:t>Gastos</a:t>
            </a:r>
            <a:r>
              <a:rPr lang="pt-BR" dirty="0"/>
              <a:t> públicos nacionais com saúde como porcentagem do produto interno bruto (PIB): houve um aumento gradual na América Latina e no Caribe, de 3,1% em 2006 para 3,7% em 2011 e 4,0% em 2014 (como uma média simples ) .</a:t>
            </a:r>
          </a:p>
          <a:p>
            <a:endParaRPr lang="pt-BR" dirty="0"/>
          </a:p>
          <a:p>
            <a:r>
              <a:rPr lang="pt-BR" b="1" dirty="0"/>
              <a:t>Despesas diretas</a:t>
            </a:r>
            <a:r>
              <a:rPr lang="pt-BR" dirty="0"/>
              <a:t>: Como porcentagem das despesas totais com saúde, as despesas diretas caíram de 52% em 2006 para 33% em 2014 na América Latina e no Caribe.</a:t>
            </a:r>
          </a:p>
          <a:p>
            <a:endParaRPr lang="pt-BR" dirty="0"/>
          </a:p>
        </p:txBody>
      </p:sp>
      <p:sp>
        <p:nvSpPr>
          <p:cNvPr id="11" name="CaixaDeTexto 10">
            <a:extLst>
              <a:ext uri="{FF2B5EF4-FFF2-40B4-BE49-F238E27FC236}">
                <a16:creationId xmlns:a16="http://schemas.microsoft.com/office/drawing/2014/main" id="{3D6E7A7F-BE6E-4DE1-820C-99C8A5A08D58}"/>
              </a:ext>
            </a:extLst>
          </p:cNvPr>
          <p:cNvSpPr txBox="1"/>
          <p:nvPr/>
        </p:nvSpPr>
        <p:spPr>
          <a:xfrm>
            <a:off x="657664" y="370541"/>
            <a:ext cx="916661" cy="461665"/>
          </a:xfrm>
          <a:prstGeom prst="rect">
            <a:avLst/>
          </a:prstGeom>
          <a:noFill/>
        </p:spPr>
        <p:txBody>
          <a:bodyPr wrap="none" rtlCol="0">
            <a:spAutoFit/>
          </a:bodyPr>
          <a:lstStyle/>
          <a:p>
            <a:r>
              <a:rPr lang="pt-BR" sz="2400" dirty="0"/>
              <a:t>OPAS</a:t>
            </a:r>
          </a:p>
        </p:txBody>
      </p:sp>
      <p:sp>
        <p:nvSpPr>
          <p:cNvPr id="2" name="CaixaDeTexto 1">
            <a:extLst>
              <a:ext uri="{FF2B5EF4-FFF2-40B4-BE49-F238E27FC236}">
                <a16:creationId xmlns:a16="http://schemas.microsoft.com/office/drawing/2014/main" id="{6E719569-EF79-477C-A64F-9C8B0E2EE797}"/>
              </a:ext>
            </a:extLst>
          </p:cNvPr>
          <p:cNvSpPr txBox="1"/>
          <p:nvPr/>
        </p:nvSpPr>
        <p:spPr>
          <a:xfrm>
            <a:off x="657664" y="6211669"/>
            <a:ext cx="7390165" cy="523220"/>
          </a:xfrm>
          <a:prstGeom prst="rect">
            <a:avLst/>
          </a:prstGeom>
          <a:noFill/>
        </p:spPr>
        <p:txBody>
          <a:bodyPr wrap="none" rtlCol="0">
            <a:spAutoFit/>
          </a:bodyPr>
          <a:lstStyle/>
          <a:p>
            <a:r>
              <a:rPr lang="pt-BR" sz="1400" dirty="0"/>
              <a:t>Dados extraídos do documento </a:t>
            </a:r>
            <a:r>
              <a:rPr lang="en-US" sz="1400" b="1" i="0" dirty="0">
                <a:solidFill>
                  <a:srgbClr val="196AAA"/>
                </a:solidFill>
                <a:effectLst/>
                <a:latin typeface="Source Sans Pro" panose="020B0503030403020204" pitchFamily="34" charset="0"/>
              </a:rPr>
              <a:t>Sustainable Health Agenda for the Americas 2018-2030/PAHO</a:t>
            </a:r>
          </a:p>
          <a:p>
            <a:endParaRPr lang="pt-BR" sz="1400" dirty="0"/>
          </a:p>
        </p:txBody>
      </p:sp>
    </p:spTree>
    <p:extLst>
      <p:ext uri="{BB962C8B-B14F-4D97-AF65-F5344CB8AC3E}">
        <p14:creationId xmlns:p14="http://schemas.microsoft.com/office/powerpoint/2010/main" val="78153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23A2895-14F7-4CA8-BAC9-03421A62EF7F}"/>
              </a:ext>
            </a:extLst>
          </p:cNvPr>
          <p:cNvSpPr txBox="1"/>
          <p:nvPr/>
        </p:nvSpPr>
        <p:spPr>
          <a:xfrm>
            <a:off x="685798" y="1365981"/>
            <a:ext cx="9583615" cy="1754326"/>
          </a:xfrm>
          <a:prstGeom prst="rect">
            <a:avLst/>
          </a:prstGeom>
          <a:noFill/>
        </p:spPr>
        <p:txBody>
          <a:bodyPr wrap="square">
            <a:spAutoFit/>
          </a:bodyPr>
          <a:lstStyle/>
          <a:p>
            <a:r>
              <a:rPr lang="pt-BR" sz="1800" b="0" i="0" u="none" strike="noStrike" baseline="0" dirty="0">
                <a:solidFill>
                  <a:srgbClr val="000000"/>
                </a:solidFill>
                <a:latin typeface="+mj-lt"/>
              </a:rPr>
              <a:t>A expectativa de vida ao nascer em nível global aumentou em três anos entre 2000-2005 e 2010-2015 (de 67,1 para 70,5 anos). Nas Américas, a expectativa de vida também aumentou 3,2 anos, de 73,7 em 2000 para 76,9 anos em 2015. A média regional de esperança de vida oculta as desigualdades entre e dentro das sub-regiões e países. Por exemplo, a expectativa de vida em 2015 na América Latina e no Caribe era de 74,5 anos, enquanto na América do Norte era de 79,2 anos e, em nível de país, variou de 63,5 no Haiti a 82,2 no Canadá.26</a:t>
            </a:r>
            <a:endParaRPr lang="pt-BR" dirty="0">
              <a:latin typeface="+mj-lt"/>
            </a:endParaRPr>
          </a:p>
        </p:txBody>
      </p:sp>
      <p:sp>
        <p:nvSpPr>
          <p:cNvPr id="7" name="CaixaDeTexto 6">
            <a:extLst>
              <a:ext uri="{FF2B5EF4-FFF2-40B4-BE49-F238E27FC236}">
                <a16:creationId xmlns:a16="http://schemas.microsoft.com/office/drawing/2014/main" id="{2CEB9DF1-2F35-406C-90D5-F9A75F6239E4}"/>
              </a:ext>
            </a:extLst>
          </p:cNvPr>
          <p:cNvSpPr txBox="1"/>
          <p:nvPr/>
        </p:nvSpPr>
        <p:spPr>
          <a:xfrm>
            <a:off x="685798" y="3429000"/>
            <a:ext cx="10385475" cy="1754326"/>
          </a:xfrm>
          <a:prstGeom prst="rect">
            <a:avLst/>
          </a:prstGeom>
          <a:noFill/>
        </p:spPr>
        <p:txBody>
          <a:bodyPr wrap="square">
            <a:spAutoFit/>
          </a:bodyPr>
          <a:lstStyle/>
          <a:p>
            <a:r>
              <a:rPr lang="pt-BR" dirty="0"/>
              <a:t>Metade dos países da Região tem taxas de fecundidade abaixo de 2,1 filhos por mulher, o que significa que eles começaram a entrar na fase demográfica de “população sem reposição”, bem como em um processo de envelhecimento progressivo. Embora as taxas de fertilidade tenham diminuído, a fertilidade aumentou entre os adolescentes (15–19 anos de idade), com uma taxa regional de fertilidade estimada de 49,5 por 1.000, variando de 8,2 a 96,1. Embora a tendência atual seja estável, as mães adolescentes respondem por 20% dos 15 milhões de nascimentos na Região a cada ano.</a:t>
            </a:r>
          </a:p>
        </p:txBody>
      </p:sp>
      <p:sp>
        <p:nvSpPr>
          <p:cNvPr id="11" name="CaixaDeTexto 10">
            <a:extLst>
              <a:ext uri="{FF2B5EF4-FFF2-40B4-BE49-F238E27FC236}">
                <a16:creationId xmlns:a16="http://schemas.microsoft.com/office/drawing/2014/main" id="{D65EE108-1E92-4767-9484-3D1BBF75F7C4}"/>
              </a:ext>
            </a:extLst>
          </p:cNvPr>
          <p:cNvSpPr txBox="1"/>
          <p:nvPr/>
        </p:nvSpPr>
        <p:spPr>
          <a:xfrm>
            <a:off x="661182" y="595624"/>
            <a:ext cx="916661" cy="461665"/>
          </a:xfrm>
          <a:prstGeom prst="rect">
            <a:avLst/>
          </a:prstGeom>
          <a:noFill/>
        </p:spPr>
        <p:txBody>
          <a:bodyPr wrap="none" rtlCol="0">
            <a:spAutoFit/>
          </a:bodyPr>
          <a:lstStyle/>
          <a:p>
            <a:r>
              <a:rPr lang="pt-BR" sz="2400" dirty="0"/>
              <a:t>OPAS</a:t>
            </a:r>
          </a:p>
        </p:txBody>
      </p:sp>
      <p:sp>
        <p:nvSpPr>
          <p:cNvPr id="2" name="CaixaDeTexto 1">
            <a:extLst>
              <a:ext uri="{FF2B5EF4-FFF2-40B4-BE49-F238E27FC236}">
                <a16:creationId xmlns:a16="http://schemas.microsoft.com/office/drawing/2014/main" id="{8A650F95-1500-4B1C-B325-4081CDE03656}"/>
              </a:ext>
            </a:extLst>
          </p:cNvPr>
          <p:cNvSpPr txBox="1"/>
          <p:nvPr/>
        </p:nvSpPr>
        <p:spPr>
          <a:xfrm>
            <a:off x="657664" y="6211669"/>
            <a:ext cx="7390165" cy="523220"/>
          </a:xfrm>
          <a:prstGeom prst="rect">
            <a:avLst/>
          </a:prstGeom>
          <a:noFill/>
        </p:spPr>
        <p:txBody>
          <a:bodyPr wrap="none" rtlCol="0">
            <a:spAutoFit/>
          </a:bodyPr>
          <a:lstStyle/>
          <a:p>
            <a:r>
              <a:rPr lang="pt-BR" sz="1400" dirty="0"/>
              <a:t>Dados extraídos do documento </a:t>
            </a:r>
            <a:r>
              <a:rPr lang="en-US" sz="1400" b="1" i="0" dirty="0">
                <a:solidFill>
                  <a:srgbClr val="196AAA"/>
                </a:solidFill>
                <a:effectLst/>
                <a:latin typeface="Source Sans Pro" panose="020B0503030403020204" pitchFamily="34" charset="0"/>
              </a:rPr>
              <a:t>Sustainable Health Agenda for the Americas 2018-2030/PAHO</a:t>
            </a:r>
          </a:p>
          <a:p>
            <a:endParaRPr lang="pt-BR" sz="1400" dirty="0"/>
          </a:p>
        </p:txBody>
      </p:sp>
    </p:spTree>
    <p:extLst>
      <p:ext uri="{BB962C8B-B14F-4D97-AF65-F5344CB8AC3E}">
        <p14:creationId xmlns:p14="http://schemas.microsoft.com/office/powerpoint/2010/main" val="1328328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9CF66536-2FD3-427E-A66B-E68D78DAB2CD}"/>
              </a:ext>
            </a:extLst>
          </p:cNvPr>
          <p:cNvSpPr txBox="1"/>
          <p:nvPr/>
        </p:nvSpPr>
        <p:spPr>
          <a:xfrm>
            <a:off x="832923" y="2996282"/>
            <a:ext cx="10357339" cy="1200329"/>
          </a:xfrm>
          <a:prstGeom prst="rect">
            <a:avLst/>
          </a:prstGeom>
          <a:noFill/>
        </p:spPr>
        <p:txBody>
          <a:bodyPr wrap="square">
            <a:spAutoFit/>
          </a:bodyPr>
          <a:lstStyle/>
          <a:p>
            <a:r>
              <a:rPr lang="pt-BR" dirty="0"/>
              <a:t>Em 2013, as doenças cardiovasculares foram a principal causa de morte na Região. Com 1.644.738 mortes (144,9 por 100.000 habitantes), foi responsável por 28,8% de todas as mortes por doenças não transmissíveis. Nesse mesmo ano, a Região teve 1.087.047 mortes por câncer (102,4 por 100.000 habitantes) e 278.034 mortes por diabetes mellitus, causando 19,0% e 6,3%, respectivamente, das mortes neste grupo de doenças.</a:t>
            </a:r>
          </a:p>
        </p:txBody>
      </p:sp>
      <p:sp>
        <p:nvSpPr>
          <p:cNvPr id="9" name="CaixaDeTexto 8">
            <a:extLst>
              <a:ext uri="{FF2B5EF4-FFF2-40B4-BE49-F238E27FC236}">
                <a16:creationId xmlns:a16="http://schemas.microsoft.com/office/drawing/2014/main" id="{FBFEA7E3-CC9A-4359-8F99-248EC6A82870}"/>
              </a:ext>
            </a:extLst>
          </p:cNvPr>
          <p:cNvSpPr txBox="1"/>
          <p:nvPr/>
        </p:nvSpPr>
        <p:spPr>
          <a:xfrm>
            <a:off x="917330" y="4600637"/>
            <a:ext cx="10705514" cy="1477328"/>
          </a:xfrm>
          <a:prstGeom prst="rect">
            <a:avLst/>
          </a:prstGeom>
          <a:noFill/>
        </p:spPr>
        <p:txBody>
          <a:bodyPr wrap="square">
            <a:spAutoFit/>
          </a:bodyPr>
          <a:lstStyle/>
          <a:p>
            <a:r>
              <a:rPr lang="pt-BR" dirty="0"/>
              <a:t>Os transtornos mentais, neurológicos e por uso de substâncias são os principais fatores que contribuem para a morbidade, incapacidade, lesões, mortalidade prematura e aumento do risco de outras condições de saúde. A prevalência estimada desses transtornos em 12 meses varia entre 18,7% e 24,2% nas Américas (transtornos de ansiedade, entre 9,3% e 16,1%; transtornos afetivos, entre 7,0% e 8,7%; e transtornos por uso de substâncias, entre 3,6% e 5,3 %).</a:t>
            </a:r>
          </a:p>
        </p:txBody>
      </p:sp>
      <p:sp>
        <p:nvSpPr>
          <p:cNvPr id="11" name="CaixaDeTexto 10">
            <a:extLst>
              <a:ext uri="{FF2B5EF4-FFF2-40B4-BE49-F238E27FC236}">
                <a16:creationId xmlns:a16="http://schemas.microsoft.com/office/drawing/2014/main" id="{87B50874-378C-4ACB-8F01-4CFA9C8D3A76}"/>
              </a:ext>
            </a:extLst>
          </p:cNvPr>
          <p:cNvSpPr txBox="1"/>
          <p:nvPr/>
        </p:nvSpPr>
        <p:spPr>
          <a:xfrm>
            <a:off x="661182" y="595624"/>
            <a:ext cx="916661" cy="461665"/>
          </a:xfrm>
          <a:prstGeom prst="rect">
            <a:avLst/>
          </a:prstGeom>
          <a:noFill/>
        </p:spPr>
        <p:txBody>
          <a:bodyPr wrap="none" rtlCol="0">
            <a:spAutoFit/>
          </a:bodyPr>
          <a:lstStyle/>
          <a:p>
            <a:r>
              <a:rPr lang="pt-BR" sz="2400" dirty="0"/>
              <a:t>OPAS</a:t>
            </a:r>
          </a:p>
        </p:txBody>
      </p:sp>
      <p:sp>
        <p:nvSpPr>
          <p:cNvPr id="13" name="CaixaDeTexto 12">
            <a:extLst>
              <a:ext uri="{FF2B5EF4-FFF2-40B4-BE49-F238E27FC236}">
                <a16:creationId xmlns:a16="http://schemas.microsoft.com/office/drawing/2014/main" id="{20600141-3EC6-4290-BC8E-C0498A3BA140}"/>
              </a:ext>
            </a:extLst>
          </p:cNvPr>
          <p:cNvSpPr txBox="1"/>
          <p:nvPr/>
        </p:nvSpPr>
        <p:spPr>
          <a:xfrm>
            <a:off x="832923" y="1057289"/>
            <a:ext cx="10526151" cy="1477328"/>
          </a:xfrm>
          <a:prstGeom prst="rect">
            <a:avLst/>
          </a:prstGeom>
          <a:noFill/>
        </p:spPr>
        <p:txBody>
          <a:bodyPr wrap="square">
            <a:spAutoFit/>
          </a:bodyPr>
          <a:lstStyle/>
          <a:p>
            <a:r>
              <a:rPr lang="pt-BR" dirty="0"/>
              <a:t>Em 2014, os países com as maiores proporções de pessoas vivendo em áreas urbanas no mundo foram encontrados na América do Norte (82% da população vivendo em áreas urbanas), América Latina e Caribe (80% da população) e Europa (73%). Em contraste, a África e a Ásia permaneceram principalmente rurais. Deve-se observar que a Região das Américas possui três das seis megacidades do mundo (Cidade do México, Nova York e São Paulo).</a:t>
            </a:r>
          </a:p>
        </p:txBody>
      </p:sp>
      <p:sp>
        <p:nvSpPr>
          <p:cNvPr id="2" name="CaixaDeTexto 1">
            <a:extLst>
              <a:ext uri="{FF2B5EF4-FFF2-40B4-BE49-F238E27FC236}">
                <a16:creationId xmlns:a16="http://schemas.microsoft.com/office/drawing/2014/main" id="{BAF4B5AA-FD56-4BBE-A35C-1E0CCE6275F5}"/>
              </a:ext>
            </a:extLst>
          </p:cNvPr>
          <p:cNvSpPr txBox="1"/>
          <p:nvPr/>
        </p:nvSpPr>
        <p:spPr>
          <a:xfrm>
            <a:off x="657664" y="6211669"/>
            <a:ext cx="7390165" cy="523220"/>
          </a:xfrm>
          <a:prstGeom prst="rect">
            <a:avLst/>
          </a:prstGeom>
          <a:noFill/>
        </p:spPr>
        <p:txBody>
          <a:bodyPr wrap="none" rtlCol="0">
            <a:spAutoFit/>
          </a:bodyPr>
          <a:lstStyle/>
          <a:p>
            <a:r>
              <a:rPr lang="pt-BR" sz="1400" dirty="0"/>
              <a:t>Dados extraídos do documento </a:t>
            </a:r>
            <a:r>
              <a:rPr lang="en-US" sz="1400" b="1" i="0" dirty="0">
                <a:solidFill>
                  <a:srgbClr val="196AAA"/>
                </a:solidFill>
                <a:effectLst/>
                <a:latin typeface="Source Sans Pro" panose="020B0503030403020204" pitchFamily="34" charset="0"/>
              </a:rPr>
              <a:t>Sustainable Health Agenda for the Americas 2018-2030/PAHO</a:t>
            </a:r>
          </a:p>
          <a:p>
            <a:endParaRPr lang="pt-BR" sz="1400" dirty="0"/>
          </a:p>
        </p:txBody>
      </p:sp>
    </p:spTree>
    <p:extLst>
      <p:ext uri="{BB962C8B-B14F-4D97-AF65-F5344CB8AC3E}">
        <p14:creationId xmlns:p14="http://schemas.microsoft.com/office/powerpoint/2010/main" val="171658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DEC2154-70C1-46C0-9251-7B2A632171C2}"/>
              </a:ext>
            </a:extLst>
          </p:cNvPr>
          <p:cNvSpPr txBox="1"/>
          <p:nvPr/>
        </p:nvSpPr>
        <p:spPr>
          <a:xfrm>
            <a:off x="0" y="619820"/>
            <a:ext cx="6098344" cy="2031325"/>
          </a:xfrm>
          <a:prstGeom prst="rect">
            <a:avLst/>
          </a:prstGeom>
          <a:noFill/>
        </p:spPr>
        <p:txBody>
          <a:bodyPr wrap="square">
            <a:spAutoFit/>
          </a:bodyPr>
          <a:lstStyle/>
          <a:p>
            <a:r>
              <a:rPr lang="pt-BR" dirty="0"/>
              <a:t>Gerenciando a complexidade da prática médica</a:t>
            </a:r>
          </a:p>
          <a:p>
            <a:endParaRPr lang="pt-BR" dirty="0"/>
          </a:p>
          <a:p>
            <a:r>
              <a:rPr lang="pt-BR" dirty="0"/>
              <a:t>Ferramentas digitais, como suporte à decisão clínica (CDS), podem ajudar a gerenciar o crescimento exponencial das informações médicas, a variabilidade do fluxo de trabalho e a natureza dinâmica do gerenciamento de doenças em todo o continuum de tratamento em oncologia.</a:t>
            </a:r>
          </a:p>
        </p:txBody>
      </p:sp>
      <p:sp>
        <p:nvSpPr>
          <p:cNvPr id="5" name="CaixaDeTexto 4">
            <a:extLst>
              <a:ext uri="{FF2B5EF4-FFF2-40B4-BE49-F238E27FC236}">
                <a16:creationId xmlns:a16="http://schemas.microsoft.com/office/drawing/2014/main" id="{442657CC-2077-4DE3-B2B0-E086E0C4D3F8}"/>
              </a:ext>
            </a:extLst>
          </p:cNvPr>
          <p:cNvSpPr txBox="1"/>
          <p:nvPr/>
        </p:nvSpPr>
        <p:spPr>
          <a:xfrm>
            <a:off x="30480" y="2598096"/>
            <a:ext cx="6098344" cy="2308324"/>
          </a:xfrm>
          <a:prstGeom prst="rect">
            <a:avLst/>
          </a:prstGeom>
          <a:noFill/>
        </p:spPr>
        <p:txBody>
          <a:bodyPr wrap="square">
            <a:spAutoFit/>
          </a:bodyPr>
          <a:lstStyle/>
          <a:p>
            <a:r>
              <a:rPr lang="pt-BR" dirty="0"/>
              <a:t>Essas soluções de software baseadas em nuvem facilitam a logística do fluxo de trabalho do tumor board e discussões de caso mais detalhadas de qualquer lugar - permitindo decisões de tratamento confiantes, oportunas e individualizadas em análises face a face ou virtual do tumor board. Para os pacientes, isso pode aumentar as chances de serem revisados ​​e de iniciar a terapia mais cedo. O resultado? Operações mais eficazes e atendimento verdadeiramente personalizado.</a:t>
            </a:r>
          </a:p>
        </p:txBody>
      </p:sp>
      <p:sp>
        <p:nvSpPr>
          <p:cNvPr id="9" name="CaixaDeTexto 8">
            <a:extLst>
              <a:ext uri="{FF2B5EF4-FFF2-40B4-BE49-F238E27FC236}">
                <a16:creationId xmlns:a16="http://schemas.microsoft.com/office/drawing/2014/main" id="{EAEB0D7A-82CA-4CE2-98C0-E513EB1C03EB}"/>
              </a:ext>
            </a:extLst>
          </p:cNvPr>
          <p:cNvSpPr txBox="1"/>
          <p:nvPr/>
        </p:nvSpPr>
        <p:spPr>
          <a:xfrm>
            <a:off x="6093656" y="189342"/>
            <a:ext cx="6098344" cy="3416320"/>
          </a:xfrm>
          <a:prstGeom prst="rect">
            <a:avLst/>
          </a:prstGeom>
          <a:noFill/>
        </p:spPr>
        <p:txBody>
          <a:bodyPr wrap="square">
            <a:spAutoFit/>
          </a:bodyPr>
          <a:lstStyle/>
          <a:p>
            <a:r>
              <a:rPr lang="pt-BR" dirty="0"/>
              <a:t>Conectando dados para conectar os pontos</a:t>
            </a:r>
          </a:p>
          <a:p>
            <a:endParaRPr lang="pt-BR" dirty="0"/>
          </a:p>
          <a:p>
            <a:r>
              <a:rPr lang="pt-BR" dirty="0"/>
              <a:t>Da saúde individual à saúde da população</a:t>
            </a:r>
          </a:p>
          <a:p>
            <a:r>
              <a:rPr lang="pt-BR" dirty="0"/>
              <a:t>Com o tempo, os milhares de pontos de dados que os pacientes criam ao longo de sua jornada não apenas ajudam a identificar mudanças em sua saúde, mas também permitem o rastreamento de grupos de pacientes semelhantes em instituições e regiões geográficas. Isso permitirá a comparação de resultados, bem como medidas preditivas por meio de inteligência artificial (IA) e aprendizado de máquina. Soluções digitais que podem capturar o desempenho de terapias têm o potencial de apoiar modelos de cuidados baseados em valores.</a:t>
            </a:r>
          </a:p>
        </p:txBody>
      </p:sp>
      <p:sp>
        <p:nvSpPr>
          <p:cNvPr id="11" name="CaixaDeTexto 10">
            <a:extLst>
              <a:ext uri="{FF2B5EF4-FFF2-40B4-BE49-F238E27FC236}">
                <a16:creationId xmlns:a16="http://schemas.microsoft.com/office/drawing/2014/main" id="{86581337-F632-4D54-A1BF-66FD28F83982}"/>
              </a:ext>
            </a:extLst>
          </p:cNvPr>
          <p:cNvSpPr txBox="1"/>
          <p:nvPr/>
        </p:nvSpPr>
        <p:spPr>
          <a:xfrm>
            <a:off x="6128824" y="3772008"/>
            <a:ext cx="6126480" cy="1200329"/>
          </a:xfrm>
          <a:prstGeom prst="rect">
            <a:avLst/>
          </a:prstGeom>
          <a:noFill/>
        </p:spPr>
        <p:txBody>
          <a:bodyPr wrap="square">
            <a:spAutoFit/>
          </a:bodyPr>
          <a:lstStyle/>
          <a:p>
            <a:r>
              <a:rPr lang="pt-BR" dirty="0"/>
              <a:t>As organizações de saúde geralmente reconhecem as oportunidades de integração de dados de saúde, mas apenas uma pequena porcentagem consegue gerenciar os dados entre disciplinas, sistemas e configurações.</a:t>
            </a:r>
          </a:p>
        </p:txBody>
      </p:sp>
      <p:sp>
        <p:nvSpPr>
          <p:cNvPr id="13" name="CaixaDeTexto 12">
            <a:extLst>
              <a:ext uri="{FF2B5EF4-FFF2-40B4-BE49-F238E27FC236}">
                <a16:creationId xmlns:a16="http://schemas.microsoft.com/office/drawing/2014/main" id="{97710CF5-DB92-4A8D-A705-6C911FD41E23}"/>
              </a:ext>
            </a:extLst>
          </p:cNvPr>
          <p:cNvSpPr txBox="1"/>
          <p:nvPr/>
        </p:nvSpPr>
        <p:spPr>
          <a:xfrm>
            <a:off x="30480" y="33072"/>
            <a:ext cx="976549" cy="461665"/>
          </a:xfrm>
          <a:prstGeom prst="rect">
            <a:avLst/>
          </a:prstGeom>
          <a:noFill/>
        </p:spPr>
        <p:txBody>
          <a:bodyPr wrap="none" rtlCol="0">
            <a:spAutoFit/>
          </a:bodyPr>
          <a:lstStyle/>
          <a:p>
            <a:r>
              <a:rPr lang="pt-BR" sz="2400" dirty="0"/>
              <a:t>Roche</a:t>
            </a:r>
          </a:p>
        </p:txBody>
      </p:sp>
      <p:sp>
        <p:nvSpPr>
          <p:cNvPr id="2" name="CaixaDeTexto 1">
            <a:extLst>
              <a:ext uri="{FF2B5EF4-FFF2-40B4-BE49-F238E27FC236}">
                <a16:creationId xmlns:a16="http://schemas.microsoft.com/office/drawing/2014/main" id="{DEADBF35-0668-4852-8025-EEDC0B9C72D4}"/>
              </a:ext>
            </a:extLst>
          </p:cNvPr>
          <p:cNvSpPr txBox="1"/>
          <p:nvPr/>
        </p:nvSpPr>
        <p:spPr>
          <a:xfrm>
            <a:off x="4710144" y="6566638"/>
            <a:ext cx="7481856" cy="276999"/>
          </a:xfrm>
          <a:prstGeom prst="rect">
            <a:avLst/>
          </a:prstGeom>
          <a:noFill/>
        </p:spPr>
        <p:txBody>
          <a:bodyPr wrap="none" rtlCol="0">
            <a:spAutoFit/>
          </a:bodyPr>
          <a:lstStyle/>
          <a:p>
            <a:pPr algn="l"/>
            <a:r>
              <a:rPr lang="pt-BR" sz="1200" dirty="0"/>
              <a:t>Extraído de texto publicado pela Roche intitulado: </a:t>
            </a:r>
            <a:r>
              <a:rPr lang="en-US" sz="1200" b="0" i="1" dirty="0">
                <a:effectLst/>
                <a:latin typeface="fontSecondary"/>
              </a:rPr>
              <a:t>Clinical Decision Support Transforming complexity into opportunity</a:t>
            </a:r>
          </a:p>
        </p:txBody>
      </p:sp>
      <p:sp>
        <p:nvSpPr>
          <p:cNvPr id="4" name="CaixaDeTexto 3">
            <a:extLst>
              <a:ext uri="{FF2B5EF4-FFF2-40B4-BE49-F238E27FC236}">
                <a16:creationId xmlns:a16="http://schemas.microsoft.com/office/drawing/2014/main" id="{38D65EAA-EDCD-4A8F-9830-D9811D8C72AE}"/>
              </a:ext>
            </a:extLst>
          </p:cNvPr>
          <p:cNvSpPr txBox="1"/>
          <p:nvPr/>
        </p:nvSpPr>
        <p:spPr>
          <a:xfrm>
            <a:off x="30480" y="5004889"/>
            <a:ext cx="11615225" cy="1477328"/>
          </a:xfrm>
          <a:prstGeom prst="rect">
            <a:avLst/>
          </a:prstGeom>
          <a:noFill/>
        </p:spPr>
        <p:txBody>
          <a:bodyPr wrap="square">
            <a:spAutoFit/>
          </a:bodyPr>
          <a:lstStyle/>
          <a:p>
            <a:r>
              <a:rPr lang="pt-BR" dirty="0"/>
              <a:t>Desvendando o potencial da saúde digital juntos</a:t>
            </a:r>
          </a:p>
          <a:p>
            <a:endParaRPr lang="pt-BR" dirty="0"/>
          </a:p>
          <a:p>
            <a:r>
              <a:rPr lang="pt-BR" dirty="0"/>
              <a:t>A crescente disponibilidade, padronização e integração de dados de fontes distintas entre sistemas e instituições levanta novos desafios. A digitalização bem-sucedida vai além da implementação de novas tecnologias e ferramentas, mas tem um impacto na infraestrutura de saúde mais ampla.</a:t>
            </a:r>
          </a:p>
        </p:txBody>
      </p:sp>
    </p:spTree>
    <p:extLst>
      <p:ext uri="{BB962C8B-B14F-4D97-AF65-F5344CB8AC3E}">
        <p14:creationId xmlns:p14="http://schemas.microsoft.com/office/powerpoint/2010/main" val="3379048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4874" y="0"/>
            <a:ext cx="1207127" cy="6858000"/>
          </a:xfrm>
          <a:prstGeom prst="rect">
            <a:avLst/>
          </a:prstGeom>
        </p:spPr>
      </p:pic>
      <p:pic>
        <p:nvPicPr>
          <p:cNvPr id="8" name="Picture 7"/>
          <p:cNvPicPr>
            <a:picLocks noChangeAspect="1"/>
          </p:cNvPicPr>
          <p:nvPr/>
        </p:nvPicPr>
        <p:blipFill>
          <a:blip r:embed="rId3"/>
          <a:stretch>
            <a:fillRect/>
          </a:stretch>
        </p:blipFill>
        <p:spPr>
          <a:xfrm>
            <a:off x="598380" y="1250426"/>
            <a:ext cx="10307448" cy="4781807"/>
          </a:xfrm>
          <a:prstGeom prst="rect">
            <a:avLst/>
          </a:prstGeom>
        </p:spPr>
      </p:pic>
      <p:sp>
        <p:nvSpPr>
          <p:cNvPr id="5" name="TextBox 4"/>
          <p:cNvSpPr txBox="1"/>
          <p:nvPr/>
        </p:nvSpPr>
        <p:spPr>
          <a:xfrm>
            <a:off x="7997022" y="6111372"/>
            <a:ext cx="3657733" cy="830997"/>
          </a:xfrm>
          <a:prstGeom prst="rect">
            <a:avLst/>
          </a:prstGeom>
          <a:noFill/>
        </p:spPr>
        <p:txBody>
          <a:bodyPr wrap="none" lIns="91440" tIns="45720" rIns="91440" bIns="45720" rtlCol="0">
            <a:spAutoFit/>
          </a:bodyPr>
          <a:lstStyle/>
          <a:p>
            <a:r>
              <a:rPr lang="en-US" sz="2400" dirty="0">
                <a:hlinkClick r:id="rId4"/>
              </a:rPr>
              <a:t>dirceu.barbano@gmail.com</a:t>
            </a:r>
            <a:endParaRPr lang="en-US" sz="2400" dirty="0"/>
          </a:p>
          <a:p>
            <a:endParaRPr lang="en-US" sz="2400" dirty="0"/>
          </a:p>
        </p:txBody>
      </p:sp>
      <p:sp>
        <p:nvSpPr>
          <p:cNvPr id="2" name="CaixaDeTexto 1">
            <a:extLst>
              <a:ext uri="{FF2B5EF4-FFF2-40B4-BE49-F238E27FC236}">
                <a16:creationId xmlns:a16="http://schemas.microsoft.com/office/drawing/2014/main" id="{C4BAAB6E-DE37-2B44-8322-03C683B7EBAB}"/>
              </a:ext>
            </a:extLst>
          </p:cNvPr>
          <p:cNvSpPr txBox="1"/>
          <p:nvPr/>
        </p:nvSpPr>
        <p:spPr>
          <a:xfrm>
            <a:off x="1503680" y="406401"/>
            <a:ext cx="2464201" cy="461665"/>
          </a:xfrm>
          <a:prstGeom prst="rect">
            <a:avLst/>
          </a:prstGeom>
          <a:noFill/>
        </p:spPr>
        <p:txBody>
          <a:bodyPr wrap="none" rtlCol="0">
            <a:spAutoFit/>
          </a:bodyPr>
          <a:lstStyle/>
          <a:p>
            <a:r>
              <a:rPr lang="pt-BR" sz="2400" dirty="0"/>
              <a:t>Boa sorte a todos!</a:t>
            </a:r>
          </a:p>
        </p:txBody>
      </p:sp>
    </p:spTree>
    <p:extLst>
      <p:ext uri="{BB962C8B-B14F-4D97-AF65-F5344CB8AC3E}">
        <p14:creationId xmlns:p14="http://schemas.microsoft.com/office/powerpoint/2010/main" val="422058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7" name="Rectangle 16">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5">
            <a:extLst>
              <a:ext uri="{FF2B5EF4-FFF2-40B4-BE49-F238E27FC236}">
                <a16:creationId xmlns:a16="http://schemas.microsoft.com/office/drawing/2014/main" id="{C04385FF-E77B-4D13-A879-452DACAD2B4B}"/>
              </a:ext>
            </a:extLst>
          </p:cNvPr>
          <p:cNvPicPr>
            <a:picLocks noChangeAspect="1"/>
          </p:cNvPicPr>
          <p:nvPr/>
        </p:nvPicPr>
        <p:blipFill rotWithShape="1">
          <a:blip r:embed="rId2"/>
          <a:srcRect l="17083" r="1745"/>
          <a:stretch/>
        </p:blipFill>
        <p:spPr>
          <a:xfrm rot="21480000">
            <a:off x="1137837" y="1003258"/>
            <a:ext cx="9916327" cy="4764396"/>
          </a:xfrm>
          <a:prstGeom prst="rect">
            <a:avLst/>
          </a:prstGeom>
        </p:spPr>
      </p:pic>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spTree>
    <p:extLst>
      <p:ext uri="{BB962C8B-B14F-4D97-AF65-F5344CB8AC3E}">
        <p14:creationId xmlns:p14="http://schemas.microsoft.com/office/powerpoint/2010/main" val="300619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FC1B96D4-2E6D-4075-B9C2-BA2D130B39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1" y="190077"/>
            <a:ext cx="5510014" cy="65988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968BA16D-C250-4F61-9F5A-235AC3747381}"/>
              </a:ext>
            </a:extLst>
          </p:cNvPr>
          <p:cNvSpPr txBox="1"/>
          <p:nvPr/>
        </p:nvSpPr>
        <p:spPr>
          <a:xfrm>
            <a:off x="732065" y="94504"/>
            <a:ext cx="6027139" cy="276999"/>
          </a:xfrm>
          <a:prstGeom prst="rect">
            <a:avLst/>
          </a:prstGeom>
          <a:noFill/>
        </p:spPr>
        <p:txBody>
          <a:bodyPr wrap="square" rtlCol="0">
            <a:spAutoFit/>
          </a:bodyPr>
          <a:lstStyle/>
          <a:p>
            <a:r>
              <a:rPr lang="pt-BR" sz="1200" dirty="0"/>
              <a:t>Latam American Business Stories – 29/12/2019</a:t>
            </a:r>
          </a:p>
        </p:txBody>
      </p:sp>
    </p:spTree>
    <p:extLst>
      <p:ext uri="{BB962C8B-B14F-4D97-AF65-F5344CB8AC3E}">
        <p14:creationId xmlns:p14="http://schemas.microsoft.com/office/powerpoint/2010/main" val="280243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4294967295"/>
          </p:nvPr>
        </p:nvSpPr>
        <p:spPr bwMode="auto">
          <a:xfrm>
            <a:off x="529365" y="1988840"/>
            <a:ext cx="11231264" cy="4076501"/>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rmAutofit fontScale="92500" lnSpcReduction="20000"/>
          </a:bodyPr>
          <a:lstStyle/>
          <a:p>
            <a:pPr algn="just">
              <a:buFont typeface="Arial"/>
              <a:buChar char="•"/>
            </a:pPr>
            <a:r>
              <a:rPr lang="pt-BR" sz="2933" dirty="0"/>
              <a:t>Regulação da pesquisa (</a:t>
            </a:r>
            <a:r>
              <a:rPr lang="x-none" sz="2933" dirty="0"/>
              <a:t>sanitária e ética</a:t>
            </a:r>
            <a:r>
              <a:rPr lang="pt-BR" sz="2933" dirty="0"/>
              <a:t>)</a:t>
            </a:r>
          </a:p>
          <a:p>
            <a:pPr algn="just">
              <a:buFont typeface="Arial"/>
              <a:buChar char="•"/>
            </a:pPr>
            <a:r>
              <a:rPr lang="pt-BR" sz="2933" dirty="0"/>
              <a:t>Regulação sobre funcionamento das empresas.</a:t>
            </a:r>
          </a:p>
          <a:p>
            <a:pPr algn="just">
              <a:buFont typeface="Arial"/>
              <a:buChar char="•"/>
            </a:pPr>
            <a:r>
              <a:rPr lang="pt-BR" sz="2933" dirty="0"/>
              <a:t>Regulação sobre o registro de produtos (autorização para o mercado)</a:t>
            </a:r>
          </a:p>
          <a:p>
            <a:pPr algn="just">
              <a:buFont typeface="Arial"/>
              <a:buChar char="•"/>
            </a:pPr>
            <a:r>
              <a:rPr lang="pt-BR" sz="2933" dirty="0"/>
              <a:t>Regulação sobre os preços (medicamentos)</a:t>
            </a:r>
          </a:p>
          <a:p>
            <a:pPr algn="just">
              <a:buFont typeface="Arial"/>
              <a:buChar char="•"/>
            </a:pPr>
            <a:r>
              <a:rPr lang="pt-BR" sz="2933" dirty="0"/>
              <a:t>Regulação sobre a incorporação das tecnologias (público e privado)</a:t>
            </a:r>
          </a:p>
          <a:p>
            <a:pPr algn="just">
              <a:buFont typeface="Arial"/>
              <a:buChar char="•"/>
            </a:pPr>
            <a:r>
              <a:rPr lang="pt-BR" sz="2933" dirty="0"/>
              <a:t>Regulação sobre a indicação de uso</a:t>
            </a:r>
          </a:p>
          <a:p>
            <a:pPr algn="just">
              <a:buFont typeface="Arial"/>
              <a:buChar char="•"/>
            </a:pPr>
            <a:r>
              <a:rPr lang="pt-BR" sz="2933" dirty="0"/>
              <a:t>Regulação sobre o comércio e consumo</a:t>
            </a:r>
          </a:p>
          <a:p>
            <a:pPr algn="just">
              <a:buFont typeface="Arial"/>
              <a:buChar char="•"/>
            </a:pPr>
            <a:r>
              <a:rPr lang="pt-BR" sz="2933" dirty="0"/>
              <a:t>Regulação sobre o descarte e os resíduos sólidos</a:t>
            </a:r>
          </a:p>
          <a:p>
            <a:pPr algn="just">
              <a:buFont typeface="Arial"/>
              <a:buChar char="•"/>
            </a:pPr>
            <a:r>
              <a:rPr lang="pt-BR" sz="2933" dirty="0"/>
              <a:t>Regulação sobre dados e informações LGPD</a:t>
            </a:r>
          </a:p>
        </p:txBody>
      </p:sp>
      <p:sp>
        <p:nvSpPr>
          <p:cNvPr id="2" name="TextBox 1"/>
          <p:cNvSpPr txBox="1"/>
          <p:nvPr/>
        </p:nvSpPr>
        <p:spPr>
          <a:xfrm>
            <a:off x="529365" y="610287"/>
            <a:ext cx="7163115" cy="748988"/>
          </a:xfrm>
          <a:prstGeom prst="rect">
            <a:avLst/>
          </a:prstGeom>
          <a:noFill/>
        </p:spPr>
        <p:txBody>
          <a:bodyPr wrap="none" rtlCol="0">
            <a:spAutoFit/>
          </a:bodyPr>
          <a:lstStyle/>
          <a:p>
            <a:r>
              <a:rPr lang="pt-BR" sz="4267" dirty="0">
                <a:latin typeface="+mj-lt"/>
              </a:rPr>
              <a:t>Saúde é um ambiente regulado</a:t>
            </a:r>
          </a:p>
        </p:txBody>
      </p:sp>
    </p:spTree>
    <p:extLst>
      <p:ext uri="{BB962C8B-B14F-4D97-AF65-F5344CB8AC3E}">
        <p14:creationId xmlns:p14="http://schemas.microsoft.com/office/powerpoint/2010/main" val="36127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r>
              <a:rPr lang="en-US" sz="4267">
                <a:solidFill>
                  <a:prstClr val="black"/>
                </a:solidFill>
              </a:rPr>
              <a:t> </a:t>
            </a:r>
            <a:endParaRPr lang="en-US" sz="2400" dirty="0"/>
          </a:p>
        </p:txBody>
      </p:sp>
      <p:pic>
        <p:nvPicPr>
          <p:cNvPr id="13" name="Picture 4">
            <a:extLst>
              <a:ext uri="{FF2B5EF4-FFF2-40B4-BE49-F238E27FC236}">
                <a16:creationId xmlns:a16="http://schemas.microsoft.com/office/drawing/2014/main" id="{420AD9D6-2F40-DD4A-8DD4-1727A680D8F8}"/>
              </a:ext>
            </a:extLst>
          </p:cNvPr>
          <p:cNvPicPr>
            <a:picLocks noChangeAspect="1"/>
          </p:cNvPicPr>
          <p:nvPr/>
        </p:nvPicPr>
        <p:blipFill>
          <a:blip r:embed="rId2"/>
          <a:stretch>
            <a:fillRect/>
          </a:stretch>
        </p:blipFill>
        <p:spPr>
          <a:xfrm>
            <a:off x="1879655" y="578269"/>
            <a:ext cx="8432690" cy="5602462"/>
          </a:xfrm>
          <a:prstGeom prst="rect">
            <a:avLst/>
          </a:prstGeom>
        </p:spPr>
      </p:pic>
    </p:spTree>
    <p:extLst>
      <p:ext uri="{BB962C8B-B14F-4D97-AF65-F5344CB8AC3E}">
        <p14:creationId xmlns:p14="http://schemas.microsoft.com/office/powerpoint/2010/main" val="267503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www.scielo.br/img/revistas/csc/v8n2/a14fig01.gif"/>
          <p:cNvSpPr>
            <a:spLocks noChangeAspect="1" noChangeArrowheads="1"/>
          </p:cNvSpPr>
          <p:nvPr/>
        </p:nvSpPr>
        <p:spPr bwMode="auto">
          <a:xfrm>
            <a:off x="207433" y="-144462"/>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pt-BR" sz="2400"/>
          </a:p>
        </p:txBody>
      </p:sp>
      <p:pic>
        <p:nvPicPr>
          <p:cNvPr id="6" name="Picture 5"/>
          <p:cNvPicPr>
            <a:picLocks noChangeAspect="1"/>
          </p:cNvPicPr>
          <p:nvPr/>
        </p:nvPicPr>
        <p:blipFill>
          <a:blip r:embed="rId2"/>
          <a:stretch>
            <a:fillRect/>
          </a:stretch>
        </p:blipFill>
        <p:spPr>
          <a:xfrm>
            <a:off x="1295467" y="1220755"/>
            <a:ext cx="8806987" cy="4743191"/>
          </a:xfrm>
          <a:prstGeom prst="rect">
            <a:avLst/>
          </a:prstGeom>
        </p:spPr>
      </p:pic>
    </p:spTree>
    <p:extLst>
      <p:ext uri="{BB962C8B-B14F-4D97-AF65-F5344CB8AC3E}">
        <p14:creationId xmlns:p14="http://schemas.microsoft.com/office/powerpoint/2010/main" val="335873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972" y="3379500"/>
            <a:ext cx="336952" cy="748988"/>
          </a:xfrm>
          <a:prstGeom prst="rect">
            <a:avLst/>
          </a:prstGeom>
        </p:spPr>
        <p:txBody>
          <a:bodyPr wrap="none">
            <a:spAutoFit/>
          </a:bodyPr>
          <a:lstStyle/>
          <a:p>
            <a:pPr>
              <a:spcAft>
                <a:spcPts val="600"/>
              </a:spcAft>
            </a:pPr>
            <a:r>
              <a:rPr lang="en-US" sz="4267">
                <a:solidFill>
                  <a:prstClr val="black"/>
                </a:solidFill>
              </a:rPr>
              <a:t> </a:t>
            </a:r>
            <a:endParaRPr lang="en-US" sz="2400"/>
          </a:p>
        </p:txBody>
      </p:sp>
      <p:pic>
        <p:nvPicPr>
          <p:cNvPr id="2" name="Imagem 1">
            <a:extLst>
              <a:ext uri="{FF2B5EF4-FFF2-40B4-BE49-F238E27FC236}">
                <a16:creationId xmlns:a16="http://schemas.microsoft.com/office/drawing/2014/main" id="{324F5492-435C-F949-BAD4-D4E575BAF6E7}"/>
              </a:ext>
            </a:extLst>
          </p:cNvPr>
          <p:cNvPicPr>
            <a:picLocks noChangeAspect="1"/>
          </p:cNvPicPr>
          <p:nvPr/>
        </p:nvPicPr>
        <p:blipFill>
          <a:blip r:embed="rId2"/>
          <a:stretch>
            <a:fillRect/>
          </a:stretch>
        </p:blipFill>
        <p:spPr>
          <a:xfrm>
            <a:off x="0" y="626898"/>
            <a:ext cx="12192000" cy="5604203"/>
          </a:xfrm>
          <a:prstGeom prst="rect">
            <a:avLst/>
          </a:prstGeom>
        </p:spPr>
      </p:pic>
      <p:pic>
        <p:nvPicPr>
          <p:cNvPr id="3" name="Imagem 2">
            <a:extLst>
              <a:ext uri="{FF2B5EF4-FFF2-40B4-BE49-F238E27FC236}">
                <a16:creationId xmlns:a16="http://schemas.microsoft.com/office/drawing/2014/main" id="{F6D17291-21FF-D246-97BC-CDE38E2C9552}"/>
              </a:ext>
            </a:extLst>
          </p:cNvPr>
          <p:cNvPicPr>
            <a:picLocks noChangeAspect="1"/>
          </p:cNvPicPr>
          <p:nvPr/>
        </p:nvPicPr>
        <p:blipFill>
          <a:blip r:embed="rId3"/>
          <a:stretch>
            <a:fillRect/>
          </a:stretch>
        </p:blipFill>
        <p:spPr>
          <a:xfrm>
            <a:off x="246448" y="207342"/>
            <a:ext cx="9029700" cy="241300"/>
          </a:xfrm>
          <a:prstGeom prst="rect">
            <a:avLst/>
          </a:prstGeom>
        </p:spPr>
      </p:pic>
    </p:spTree>
    <p:extLst>
      <p:ext uri="{BB962C8B-B14F-4D97-AF65-F5344CB8AC3E}">
        <p14:creationId xmlns:p14="http://schemas.microsoft.com/office/powerpoint/2010/main" val="37887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20115" y="1124744"/>
            <a:ext cx="5290823" cy="3525011"/>
          </a:xfrm>
          <a:prstGeom prst="rect">
            <a:avLst/>
          </a:prstGeom>
        </p:spPr>
      </p:pic>
      <p:sp>
        <p:nvSpPr>
          <p:cNvPr id="10" name="TextBox 9"/>
          <p:cNvSpPr txBox="1"/>
          <p:nvPr/>
        </p:nvSpPr>
        <p:spPr>
          <a:xfrm>
            <a:off x="1199457" y="260648"/>
            <a:ext cx="6666697" cy="502766"/>
          </a:xfrm>
          <a:prstGeom prst="rect">
            <a:avLst/>
          </a:prstGeom>
          <a:noFill/>
        </p:spPr>
        <p:txBody>
          <a:bodyPr wrap="none" rtlCol="0">
            <a:spAutoFit/>
          </a:bodyPr>
          <a:lstStyle/>
          <a:p>
            <a:r>
              <a:rPr lang="pt-BR" sz="2667" dirty="0"/>
              <a:t>Avaliação de produtos para diagnóstico in vitro</a:t>
            </a:r>
          </a:p>
        </p:txBody>
      </p:sp>
      <p:sp>
        <p:nvSpPr>
          <p:cNvPr id="11" name="TextBox 10"/>
          <p:cNvSpPr txBox="1"/>
          <p:nvPr/>
        </p:nvSpPr>
        <p:spPr>
          <a:xfrm>
            <a:off x="623393" y="1508787"/>
            <a:ext cx="4704524" cy="3046988"/>
          </a:xfrm>
          <a:prstGeom prst="rect">
            <a:avLst/>
          </a:prstGeom>
          <a:noFill/>
        </p:spPr>
        <p:txBody>
          <a:bodyPr wrap="square" rtlCol="0">
            <a:spAutoFit/>
          </a:bodyPr>
          <a:lstStyle/>
          <a:p>
            <a:r>
              <a:rPr lang="pt-BR" sz="2400" dirty="0"/>
              <a:t>Estudos de desempenho:</a:t>
            </a:r>
          </a:p>
          <a:p>
            <a:endParaRPr lang="pt-BR" sz="2400" dirty="0"/>
          </a:p>
          <a:p>
            <a:r>
              <a:rPr lang="pt-BR" sz="2400" dirty="0"/>
              <a:t>Exatidão, precisão, sensibilidade, especificidade, intervalo de medição, usabilidade, estabilidade, desempenho clínico.</a:t>
            </a:r>
          </a:p>
          <a:p>
            <a:endParaRPr lang="pt-BR" sz="2400" dirty="0"/>
          </a:p>
          <a:p>
            <a:endParaRPr lang="pt-BR" sz="2400" dirty="0"/>
          </a:p>
        </p:txBody>
      </p:sp>
    </p:spTree>
    <p:extLst>
      <p:ext uri="{BB962C8B-B14F-4D97-AF65-F5344CB8AC3E}">
        <p14:creationId xmlns:p14="http://schemas.microsoft.com/office/powerpoint/2010/main" val="32573224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3279</Words>
  <Application>Microsoft Office PowerPoint</Application>
  <PresentationFormat>Widescreen</PresentationFormat>
  <Paragraphs>179</Paragraphs>
  <Slides>29</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29</vt:i4>
      </vt:variant>
    </vt:vector>
  </HeadingPairs>
  <TitlesOfParts>
    <vt:vector size="39" baseType="lpstr">
      <vt:lpstr>Arial</vt:lpstr>
      <vt:lpstr>Calibri</vt:lpstr>
      <vt:lpstr>Calibri Light</vt:lpstr>
      <vt:lpstr>fontSecondary</vt:lpstr>
      <vt:lpstr>Impact</vt:lpstr>
      <vt:lpstr>medium-content-sans-serif-font</vt:lpstr>
      <vt:lpstr>medium-content-serif-font</vt:lpstr>
      <vt:lpstr>Neue Helvetica W01</vt:lpstr>
      <vt:lpstr>Source Sans Pro</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Dirceu Barbano dirceu.barbano</dc:creator>
  <cp:lastModifiedBy>Dirceu Barbano dirceu.barbano</cp:lastModifiedBy>
  <cp:revision>4</cp:revision>
  <dcterms:created xsi:type="dcterms:W3CDTF">2020-10-22T21:51:00Z</dcterms:created>
  <dcterms:modified xsi:type="dcterms:W3CDTF">2020-10-22T22:31:14Z</dcterms:modified>
</cp:coreProperties>
</file>